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</p:sldMasterIdLst>
  <p:notesMasterIdLst>
    <p:notesMasterId r:id="rId26"/>
  </p:notesMasterIdLst>
  <p:sldIdLst>
    <p:sldId id="268" r:id="rId2"/>
    <p:sldId id="265" r:id="rId3"/>
    <p:sldId id="259" r:id="rId4"/>
    <p:sldId id="287" r:id="rId5"/>
    <p:sldId id="297" r:id="rId6"/>
    <p:sldId id="309" r:id="rId7"/>
    <p:sldId id="306" r:id="rId8"/>
    <p:sldId id="307" r:id="rId9"/>
    <p:sldId id="270" r:id="rId10"/>
    <p:sldId id="305" r:id="rId11"/>
    <p:sldId id="274" r:id="rId12"/>
    <p:sldId id="275" r:id="rId13"/>
    <p:sldId id="276" r:id="rId14"/>
    <p:sldId id="304" r:id="rId15"/>
    <p:sldId id="282" r:id="rId16"/>
    <p:sldId id="281" r:id="rId17"/>
    <p:sldId id="300" r:id="rId18"/>
    <p:sldId id="286" r:id="rId19"/>
    <p:sldId id="308" r:id="rId20"/>
    <p:sldId id="284" r:id="rId21"/>
    <p:sldId id="302" r:id="rId22"/>
    <p:sldId id="285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919FF"/>
    <a:srgbClr val="6A783C"/>
    <a:srgbClr val="4E5732"/>
    <a:srgbClr val="EAE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9" autoAdjust="0"/>
    <p:restoredTop sz="94660"/>
  </p:normalViewPr>
  <p:slideViewPr>
    <p:cSldViewPr snapToGrid="0">
      <p:cViewPr varScale="1">
        <p:scale>
          <a:sx n="84" d="100"/>
          <a:sy n="84" d="100"/>
        </p:scale>
        <p:origin x="5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07D1A-CA8A-4145-837E-41E1C9230378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5CD12-E921-41B4-A043-402290BCC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9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5CD12-E921-41B4-A043-402290BCC8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1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5CD12-E921-41B4-A043-402290BCC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5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5CD12-E921-41B4-A043-402290BCC8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26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A1F1DF-DA2F-490C-B1F1-856D71A44C8F}" type="datetime1">
              <a:rPr lang="en-US" smtClean="0">
                <a:solidFill>
                  <a:srgbClr val="444D26"/>
                </a:solidFill>
              </a:rPr>
              <a:t>6/17/2016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92136" y="2887531"/>
            <a:ext cx="9038813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226482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rgbClr val="444D26">
                        <a:alpha val="60000"/>
                      </a:srgbClr>
                    </a:solidFill>
                  </a:ln>
                  <a:solidFill>
                    <a:srgbClr val="444D26">
                      <a:lumMod val="90000"/>
                    </a:srgb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786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788" y="1387737"/>
            <a:ext cx="9036424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61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2470-1466-4E00-9C49-4F2F74F04E7B}" type="datetime1">
              <a:rPr lang="en-US" smtClean="0">
                <a:solidFill>
                  <a:srgbClr val="444D26"/>
                </a:solidFill>
              </a:rPr>
              <a:t>6/17/2016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63448" y="1392217"/>
            <a:ext cx="9038813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93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8E1C-13D8-46A2-B8F8-8A7AC8F521B0}" type="datetime1">
              <a:rPr lang="en-US" smtClean="0">
                <a:solidFill>
                  <a:srgbClr val="444D26"/>
                </a:solidFill>
              </a:rPr>
              <a:t>6/17/2016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6103643" y="2893007"/>
            <a:ext cx="5523744" cy="923331"/>
            <a:chOff x="1815339" y="1496873"/>
            <a:chExt cx="5523744" cy="692497"/>
          </a:xfrm>
        </p:grpSpPr>
        <p:sp>
          <p:nvSpPr>
            <p:cNvPr id="12" name="TextBox 11"/>
            <p:cNvSpPr txBox="1"/>
            <p:nvPr/>
          </p:nvSpPr>
          <p:spPr>
            <a:xfrm>
              <a:off x="4224084" y="1496873"/>
              <a:ext cx="87716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 flipV="1">
              <a:off x="6164660" y="752995"/>
              <a:ext cx="1" cy="234884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988" y="849859"/>
            <a:ext cx="7343889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3" y="559403"/>
            <a:ext cx="2237591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3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60" userDrawn="1">
          <p15:clr>
            <a:srgbClr val="FBAE40"/>
          </p15:clr>
        </p15:guide>
        <p15:guide id="4" orient="horz" pos="38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63448" y="1526967"/>
            <a:ext cx="9038813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248139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851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563448" y="2887580"/>
            <a:ext cx="9038813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248141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solidFill>
                  <a:srgbClr val="444D26"/>
                </a:solidFill>
              </a:rPr>
              <a:t>Jithin</a:t>
            </a:r>
            <a:r>
              <a:rPr lang="en-US" dirty="0" smtClean="0">
                <a:solidFill>
                  <a:srgbClr val="444D26"/>
                </a:solidFill>
              </a:rPr>
              <a:t> K. </a:t>
            </a:r>
            <a:r>
              <a:rPr lang="en-US" dirty="0" err="1" smtClean="0">
                <a:solidFill>
                  <a:srgbClr val="444D26"/>
                </a:solidFill>
              </a:rPr>
              <a:t>Sreedharan</a:t>
            </a:r>
            <a:r>
              <a:rPr lang="en-US" dirty="0" smtClean="0">
                <a:solidFill>
                  <a:srgbClr val="444D26"/>
                </a:solidFill>
              </a:rPr>
              <a:t>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767321"/>
            <a:ext cx="10312996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7" y="1204857"/>
            <a:ext cx="10339617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993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DCB2-E9EB-490C-8027-8BCC6524E005}" type="datetime1">
              <a:rPr lang="en-US" smtClean="0">
                <a:solidFill>
                  <a:srgbClr val="444D26"/>
                </a:solidFill>
              </a:rPr>
              <a:t>6/17/2016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63448" y="1392217"/>
            <a:ext cx="9038813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248139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444D26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944368"/>
            <a:ext cx="50663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9741" y="2240280"/>
            <a:ext cx="4596384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4" y="2947595"/>
            <a:ext cx="5071872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080" y="2240280"/>
            <a:ext cx="458992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132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4" y="6353321"/>
            <a:ext cx="1110790" cy="402096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6448" y="639029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err="1" smtClean="0">
                <a:solidFill>
                  <a:srgbClr val="444D26"/>
                </a:solidFill>
              </a:rPr>
              <a:t>Jithin</a:t>
            </a:r>
            <a:r>
              <a:rPr lang="en-US" dirty="0" smtClean="0">
                <a:solidFill>
                  <a:srgbClr val="444D26"/>
                </a:solidFill>
              </a:rPr>
              <a:t> K. </a:t>
            </a:r>
            <a:r>
              <a:rPr lang="en-US" dirty="0" err="1" smtClean="0">
                <a:solidFill>
                  <a:srgbClr val="444D26"/>
                </a:solidFill>
              </a:rPr>
              <a:t>Sreedharan</a:t>
            </a:r>
            <a:r>
              <a:rPr lang="en-US" dirty="0" smtClean="0">
                <a:solidFill>
                  <a:srgbClr val="444D26"/>
                </a:solidFill>
              </a:rPr>
              <a:t>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3200" y="639029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6508" y="6498558"/>
            <a:ext cx="775855" cy="2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63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000" kern="12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381125" y="1615947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81125" y="3003555"/>
            <a:ext cx="9429750" cy="904863"/>
          </a:xfrm>
          <a:noFill/>
          <a:ln>
            <a:noFill/>
          </a:ln>
        </p:spPr>
        <p:txBody>
          <a:bodyPr wrap="square" rtlCol="0" anchor="ctr" anchorCtr="1">
            <a:spAutoFit/>
          </a:bodyPr>
          <a:lstStyle>
            <a:lvl1pPr>
              <a:defRPr lang="en-US" sz="2400" smtClean="0">
                <a:solidFill>
                  <a:schemeClr val="tx1"/>
                </a:solidFill>
                <a:latin typeface="+mj-lt"/>
              </a:defRPr>
            </a:lvl1pPr>
            <a:lvl2pPr>
              <a:buFont typeface="Wingdings" panose="05000000000000000000" pitchFamily="2" charset="2"/>
              <a:buChar char="ü"/>
              <a:defRPr lang="en-US" sz="2400" smtClean="0">
                <a:solidFill>
                  <a:schemeClr val="tx1"/>
                </a:solidFill>
                <a:latin typeface="+mj-lt"/>
              </a:defRPr>
            </a:lvl2pPr>
            <a:lvl3pPr>
              <a:defRPr lang="en-US" sz="2400" smtClean="0">
                <a:solidFill>
                  <a:schemeClr val="tx1"/>
                </a:solidFill>
                <a:latin typeface="+mj-lt"/>
              </a:defRPr>
            </a:lvl3pPr>
            <a:lvl4pPr>
              <a:defRPr lang="en-US" sz="2400" smtClean="0">
                <a:solidFill>
                  <a:schemeClr val="tx1"/>
                </a:solidFill>
                <a:latin typeface="+mj-lt"/>
              </a:defRPr>
            </a:lvl4pPr>
            <a:lvl5pPr>
              <a:defRPr lang="en-US" sz="2400">
                <a:solidFill>
                  <a:schemeClr val="tx1"/>
                </a:solidFill>
                <a:latin typeface="+mj-lt"/>
              </a:defRPr>
            </a:lvl5pPr>
          </a:lstStyle>
          <a:p>
            <a:pPr marL="285750" lvl="0" indent="-285750" defTabSz="914400">
              <a:spcBef>
                <a:spcPts val="1200"/>
              </a:spcBef>
              <a:buClr>
                <a:schemeClr val="accent1">
                  <a:lumMod val="75000"/>
                </a:schemeClr>
              </a:buClr>
              <a:buChar char="§"/>
            </a:pPr>
            <a:r>
              <a:rPr lang="en-US" dirty="0" smtClean="0"/>
              <a:t>First level</a:t>
            </a:r>
          </a:p>
          <a:p>
            <a:pPr marL="457200" lvl="1" defTabSz="914400"/>
            <a:r>
              <a:rPr lang="en-US" dirty="0" smtClean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4" y="6353321"/>
            <a:ext cx="1110790" cy="402096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6448" y="639029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err="1" smtClean="0">
                <a:solidFill>
                  <a:srgbClr val="444D26"/>
                </a:solidFill>
              </a:rPr>
              <a:t>Jithin</a:t>
            </a:r>
            <a:r>
              <a:rPr lang="en-US" dirty="0" smtClean="0">
                <a:solidFill>
                  <a:srgbClr val="444D26"/>
                </a:solidFill>
              </a:rPr>
              <a:t> K. </a:t>
            </a:r>
            <a:r>
              <a:rPr lang="en-US" dirty="0" err="1" smtClean="0">
                <a:solidFill>
                  <a:srgbClr val="444D26"/>
                </a:solidFill>
              </a:rPr>
              <a:t>Sreedharan</a:t>
            </a:r>
            <a:r>
              <a:rPr lang="en-US" dirty="0" smtClean="0">
                <a:solidFill>
                  <a:srgbClr val="444D26"/>
                </a:solidFill>
              </a:rPr>
              <a:t>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3200" y="639029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71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y layout normal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5A7B-281E-4C79-8314-961248481CE8}" type="datetime1">
              <a:rPr lang="en-US" smtClean="0">
                <a:solidFill>
                  <a:srgbClr val="444D26"/>
                </a:solidFill>
              </a:rPr>
              <a:t>6/17/2016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22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83D60-CA12-4B91-A975-AA96255DDDC5}" type="datetime1">
              <a:rPr lang="en-US" smtClean="0">
                <a:solidFill>
                  <a:srgbClr val="444D26"/>
                </a:solidFill>
              </a:rPr>
              <a:t>6/17/2016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2" y="559403"/>
            <a:ext cx="5488889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2775" y="3603817"/>
            <a:ext cx="4548967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775" y="1678200"/>
            <a:ext cx="4563311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6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C6B-C4C2-4B9A-8F44-B602DE12ACFC}" type="datetime1">
              <a:rPr lang="en-US" smtClean="0">
                <a:solidFill>
                  <a:srgbClr val="444D26"/>
                </a:solidFill>
              </a:rPr>
              <a:t>6/17/2016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16144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52352" y="616144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‹#›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911725" y="666965"/>
            <a:ext cx="6362875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8" y="5324306"/>
            <a:ext cx="10341685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3" y="4668823"/>
            <a:ext cx="10356028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79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504" y="616144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8A75A7B-281E-4C79-8314-961248481CE8}" type="datetime1">
              <a:rPr lang="en-US" smtClean="0">
                <a:solidFill>
                  <a:srgbClr val="444D26"/>
                </a:solidFill>
              </a:rPr>
              <a:t>6/17/2016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2248351"/>
            <a:ext cx="10327340" cy="38778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987" y="304800"/>
            <a:ext cx="10341684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8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7" r:id="rId5"/>
    <p:sldLayoutId id="2147483673" r:id="rId6"/>
    <p:sldLayoutId id="2147483672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377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51" indent="-365751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777221" indent="-365751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1142971" indent="-365751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1508722" indent="-320032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1828754" indent="-320032" algn="l" defTabSz="914377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148786" indent="-274313" algn="l" defTabSz="914377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18" indent="-274313" algn="l" defTabSz="914377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850" indent="-274313" algn="l" defTabSz="914377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74313" algn="l" defTabSz="914377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296" userDrawn="1">
          <p15:clr>
            <a:srgbClr val="F26B43"/>
          </p15:clr>
        </p15:guide>
        <p15:guide id="4" orient="horz" pos="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0.xml"/><Relationship Id="rId7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40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3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29.png"/><Relationship Id="rId5" Type="http://schemas.openxmlformats.org/officeDocument/2006/relationships/tags" Target="../tags/tag25.xml"/><Relationship Id="rId10" Type="http://schemas.openxmlformats.org/officeDocument/2006/relationships/image" Target="../media/image28.png"/><Relationship Id="rId4" Type="http://schemas.openxmlformats.org/officeDocument/2006/relationships/tags" Target="../tags/tag24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0.xml"/><Relationship Id="rId7" Type="http://schemas.openxmlformats.org/officeDocument/2006/relationships/image" Target="../media/image3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1.xml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tif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microsoft.com/office/2007/relationships/hdphoto" Target="../media/hdphoto2.wdp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37.xml"/><Relationship Id="rId7" Type="http://schemas.openxmlformats.org/officeDocument/2006/relationships/image" Target="../media/image67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7.png"/><Relationship Id="rId5" Type="http://schemas.openxmlformats.org/officeDocument/2006/relationships/image" Target="../media/image66.png"/><Relationship Id="rId10" Type="http://schemas.openxmlformats.org/officeDocument/2006/relationships/image" Target="../media/image580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tags" Target="../tags/tag42.xml"/><Relationship Id="rId7" Type="http://schemas.openxmlformats.org/officeDocument/2006/relationships/image" Target="../media/image71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73.png"/><Relationship Id="rId4" Type="http://schemas.openxmlformats.org/officeDocument/2006/relationships/tags" Target="../tags/tag43.xml"/><Relationship Id="rId9" Type="http://schemas.openxmlformats.org/officeDocument/2006/relationships/image" Target="../media/image72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tags" Target="../tags/tag46.xml"/><Relationship Id="rId7" Type="http://schemas.openxmlformats.org/officeDocument/2006/relationships/image" Target="../media/image670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9.xml"/><Relationship Id="rId7" Type="http://schemas.openxmlformats.org/officeDocument/2006/relationships/image" Target="../media/image79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0.xml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1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0.png"/><Relationship Id="rId2" Type="http://schemas.openxmlformats.org/officeDocument/2006/relationships/tags" Target="../tags/tag4.xml"/><Relationship Id="rId16" Type="http://schemas.openxmlformats.org/officeDocument/2006/relationships/image" Target="../media/image9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7.xml"/><Relationship Id="rId15" Type="http://schemas.openxmlformats.org/officeDocument/2006/relationships/image" Target="../media/image13.pn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6.xml"/><Relationship Id="rId7" Type="http://schemas.openxmlformats.org/officeDocument/2006/relationships/image" Target="../media/image1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0.png"/><Relationship Id="rId4" Type="http://schemas.openxmlformats.org/officeDocument/2006/relationships/tags" Target="../tags/tag17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1097751" y="1348899"/>
            <a:ext cx="10273023" cy="9424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>
                <a:ea typeface="Cambria Math" panose="02040503050406030204" pitchFamily="18" charset="0"/>
              </a:rPr>
              <a:t>Inference in OSNs via Lightweight Partial Crawls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2" y="2306739"/>
            <a:ext cx="1045637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600" dirty="0" err="1">
                <a:solidFill>
                  <a:srgbClr val="C00000"/>
                </a:solidFill>
                <a:latin typeface="+mj-lt"/>
              </a:rPr>
              <a:t>Jithin</a:t>
            </a:r>
            <a:r>
              <a:rPr lang="en-US" sz="2600" dirty="0">
                <a:solidFill>
                  <a:srgbClr val="C00000"/>
                </a:solidFill>
                <a:latin typeface="+mj-lt"/>
              </a:rPr>
              <a:t> K. </a:t>
            </a:r>
            <a:r>
              <a:rPr lang="en-US" sz="2600" dirty="0" err="1">
                <a:solidFill>
                  <a:srgbClr val="C00000"/>
                </a:solidFill>
                <a:latin typeface="+mj-lt"/>
              </a:rPr>
              <a:t>Sreedharan</a:t>
            </a:r>
            <a:endParaRPr lang="en-US" sz="26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Inria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France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5150" y="3542966"/>
            <a:ext cx="40143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Bruno Ribeiro</a:t>
            </a:r>
          </a:p>
          <a:p>
            <a:pPr algn="ctr"/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Purdue University, USA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48967" y="3542966"/>
            <a:ext cx="431407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Konstantin </a:t>
            </a:r>
            <a:r>
              <a:rPr lang="en-US" sz="26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Avrachenkov</a:t>
            </a:r>
            <a:endParaRPr lang="en-US" sz="26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ctr"/>
            <a:r>
              <a:rPr lang="en-US" sz="2200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Inria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France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28621" y="5971205"/>
            <a:ext cx="32330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Sigmetrics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2016, June 16</a:t>
            </a: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261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54"/>
    </mc:Choice>
    <mc:Fallback xmlns="">
      <p:transition spd="slow" advTm="2885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10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Estimator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032528" y="910154"/>
            <a:ext cx="7374189" cy="2041425"/>
            <a:chOff x="2169693" y="1495941"/>
            <a:chExt cx="7374189" cy="2041425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9693" y="2058921"/>
              <a:ext cx="4522057" cy="8978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92920" y="1495941"/>
                  <a:ext cx="1938808" cy="3791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>
                    <a:spcBef>
                      <a:spcPts val="600"/>
                    </a:spcBef>
                    <a:buClr>
                      <a:schemeClr val="accent1">
                        <a:lumMod val="75000"/>
                      </a:schemeClr>
                    </a:buClr>
                  </a:pPr>
                  <a:r>
                    <a:rPr lang="en-US" sz="1600" dirty="0" smtClean="0">
                      <a:solidFill>
                        <a:srgbClr val="1919FF"/>
                      </a:solidFill>
                      <a:latin typeface="+mj-lt"/>
                    </a:rPr>
                    <a:t>Length of 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600" dirty="0" err="1" smtClean="0">
                      <a:solidFill>
                        <a:srgbClr val="1919FF"/>
                      </a:solidFill>
                      <a:latin typeface="+mj-lt"/>
                    </a:rPr>
                    <a:t>th</a:t>
                  </a:r>
                  <a:r>
                    <a:rPr lang="en-US" sz="1600" dirty="0" smtClean="0">
                      <a:solidFill>
                        <a:srgbClr val="1919FF"/>
                      </a:solidFill>
                      <a:latin typeface="+mj-lt"/>
                    </a:rPr>
                    <a:t> tour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2920" y="1495941"/>
                  <a:ext cx="1938808" cy="37914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72" b="-145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Curved Connector 7"/>
            <p:cNvCxnSpPr/>
            <p:nvPr/>
          </p:nvCxnSpPr>
          <p:spPr>
            <a:xfrm rot="10800000" flipV="1">
              <a:off x="2843213" y="1830589"/>
              <a:ext cx="358710" cy="22833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62324" y="3140587"/>
                  <a:ext cx="1938808" cy="3791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>
                    <a:spcBef>
                      <a:spcPts val="600"/>
                    </a:spcBef>
                    <a:buClr>
                      <a:schemeClr val="accent1">
                        <a:lumMod val="75000"/>
                      </a:schemeClr>
                    </a:buClr>
                  </a:pPr>
                  <a:r>
                    <a:rPr lang="en-US" sz="1600" dirty="0" smtClean="0">
                      <a:solidFill>
                        <a:srgbClr val="1919FF"/>
                      </a:solidFill>
                      <a:latin typeface="+mj-lt"/>
                    </a:rPr>
                    <a:t>Samples in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600" dirty="0" err="1" smtClean="0">
                      <a:solidFill>
                        <a:srgbClr val="1919FF"/>
                      </a:solidFill>
                      <a:latin typeface="+mj-lt"/>
                    </a:rPr>
                    <a:t>th</a:t>
                  </a:r>
                  <a:r>
                    <a:rPr lang="en-US" sz="1600" dirty="0" smtClean="0">
                      <a:solidFill>
                        <a:srgbClr val="1919FF"/>
                      </a:solidFill>
                      <a:latin typeface="+mj-lt"/>
                    </a:rPr>
                    <a:t> tour</a:t>
                  </a: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324" y="3140587"/>
                  <a:ext cx="1938808" cy="37914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572" b="-145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urved Connector 11"/>
            <p:cNvCxnSpPr>
              <a:stCxn id="11" idx="0"/>
            </p:cNvCxnSpPr>
            <p:nvPr/>
          </p:nvCxnSpPr>
          <p:spPr>
            <a:xfrm rot="5400000" flipH="1" flipV="1">
              <a:off x="4212019" y="2809182"/>
              <a:ext cx="451115" cy="21169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/>
            <p:nvPr/>
          </p:nvCxnSpPr>
          <p:spPr>
            <a:xfrm rot="10800000">
              <a:off x="3741179" y="2731194"/>
              <a:ext cx="459347" cy="40939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01132" y="3158224"/>
              <a:ext cx="2071218" cy="379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1600" dirty="0" smtClean="0">
                  <a:solidFill>
                    <a:srgbClr val="1919FF"/>
                  </a:solidFill>
                  <a:latin typeface="+mj-lt"/>
                </a:rPr>
                <a:t>Degree of super-node</a:t>
              </a:r>
            </a:p>
          </p:txBody>
        </p:sp>
        <p:cxnSp>
          <p:nvCxnSpPr>
            <p:cNvPr id="24" name="Curved Connector 23"/>
            <p:cNvCxnSpPr>
              <a:stCxn id="23" idx="0"/>
            </p:cNvCxnSpPr>
            <p:nvPr/>
          </p:nvCxnSpPr>
          <p:spPr>
            <a:xfrm rot="16200000" flipV="1">
              <a:off x="6032292" y="2853775"/>
              <a:ext cx="201474" cy="407424"/>
            </a:xfrm>
            <a:prstGeom prst="curvedConnector2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310613" y="1533254"/>
              <a:ext cx="3233269" cy="379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1600" dirty="0" smtClean="0">
                  <a:solidFill>
                    <a:srgbClr val="1919FF"/>
                  </a:solidFill>
                  <a:latin typeface="+mj-lt"/>
                </a:rPr>
                <a:t>True value of the contracted graph</a:t>
              </a:r>
            </a:p>
          </p:txBody>
        </p:sp>
        <p:cxnSp>
          <p:nvCxnSpPr>
            <p:cNvPr id="28" name="Curved Connector 27"/>
            <p:cNvCxnSpPr>
              <a:stCxn id="27" idx="2"/>
            </p:cNvCxnSpPr>
            <p:nvPr/>
          </p:nvCxnSpPr>
          <p:spPr>
            <a:xfrm rot="5400000">
              <a:off x="7140837" y="1507843"/>
              <a:ext cx="381859" cy="1190964"/>
            </a:xfrm>
            <a:prstGeom prst="curvedConnector2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91882" y="1565398"/>
            <a:ext cx="3157538" cy="59544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Key property of tours:</a:t>
            </a: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24" y="3709541"/>
            <a:ext cx="4474516" cy="1342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28" y="3468345"/>
            <a:ext cx="2680686" cy="164022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871974" y="2160839"/>
            <a:ext cx="3135722" cy="966813"/>
            <a:chOff x="1871974" y="2160839"/>
            <a:chExt cx="3135722" cy="966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871974" y="2583113"/>
                  <a:ext cx="2563933" cy="5445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>
                    <a:spcBef>
                      <a:spcPts val="600"/>
                    </a:spcBef>
                    <a:buClr>
                      <a:schemeClr val="accent1">
                        <a:lumMod val="75000"/>
                      </a:schemeClr>
                    </a:buClr>
                  </a:pP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19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1919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1919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1919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 smtClean="0">
                      <a:solidFill>
                        <a:srgbClr val="1919FF"/>
                      </a:solidFill>
                      <a:latin typeface="+mj-lt"/>
                    </a:rPr>
                    <a:t> </a:t>
                  </a:r>
                </a:p>
                <a:p>
                  <a:pPr>
                    <a:spcBef>
                      <a:spcPts val="600"/>
                    </a:spcBef>
                    <a:buClr>
                      <a:schemeClr val="accent1">
                        <a:lumMod val="75000"/>
                      </a:schemeClr>
                    </a:buClr>
                  </a:pPr>
                  <a:r>
                    <a:rPr lang="en-US" dirty="0" smtClean="0">
                      <a:solidFill>
                        <a:srgbClr val="1919FF"/>
                      </a:solidFill>
                      <a:latin typeface="+mj-lt"/>
                    </a:rPr>
                    <a:t>except when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en-US" dirty="0" smtClean="0">
                      <a:solidFill>
                        <a:srgbClr val="1919FF"/>
                      </a:solidFill>
                      <a:latin typeface="+mj-lt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rgbClr val="1919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 smtClean="0">
                      <a:solidFill>
                        <a:srgbClr val="1919FF"/>
                      </a:solidFill>
                      <a:latin typeface="+mj-lt"/>
                    </a:rPr>
                    <a:t>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19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919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919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US" dirty="0" smtClean="0">
                    <a:solidFill>
                      <a:srgbClr val="1919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974" y="2583113"/>
                  <a:ext cx="2563933" cy="54453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00" t="-7865" b="-337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urved Connector 20"/>
            <p:cNvCxnSpPr/>
            <p:nvPr/>
          </p:nvCxnSpPr>
          <p:spPr>
            <a:xfrm flipV="1">
              <a:off x="4114728" y="2160839"/>
              <a:ext cx="892968" cy="694543"/>
            </a:xfrm>
            <a:prstGeom prst="curvedConnector3">
              <a:avLst>
                <a:gd name="adj1" fmla="val 95665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45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11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9142" y="976762"/>
            <a:ext cx="8600404" cy="15099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rmAutofit/>
          </a:bodyPr>
          <a:lstStyle/>
          <a:p>
            <a:pPr marL="285750" indent="-285750"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j-lt"/>
              </a:rPr>
              <a:t>Unbiased (unlike asymptotic in [Ribeiro and </a:t>
            </a:r>
            <a:r>
              <a:rPr lang="en-US" sz="2400" dirty="0" err="1" smtClean="0">
                <a:latin typeface="+mj-lt"/>
              </a:rPr>
              <a:t>Towsley</a:t>
            </a:r>
            <a:r>
              <a:rPr lang="en-US" sz="2400" dirty="0" smtClean="0">
                <a:latin typeface="+mj-lt"/>
              </a:rPr>
              <a:t> ‘10])</a:t>
            </a:r>
          </a:p>
          <a:p>
            <a:pPr>
              <a:spcBef>
                <a:spcPts val="1200"/>
              </a:spcBef>
              <a:buClr>
                <a:schemeClr val="accent1">
                  <a:lumMod val="75000"/>
                </a:schemeClr>
              </a:buClr>
            </a:pPr>
            <a:endParaRPr lang="en-US" sz="2400" dirty="0" smtClean="0">
              <a:latin typeface="+mj-lt"/>
            </a:endParaRPr>
          </a:p>
          <a:p>
            <a:pPr marL="285750" indent="-285750"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j-lt"/>
              </a:rPr>
              <a:t>Strongly consistent</a:t>
            </a:r>
            <a:endParaRPr lang="en-US" sz="2400" dirty="0">
              <a:latin typeface="+mj-lt"/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Estimator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50" y="1554493"/>
            <a:ext cx="2058972" cy="3017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91" y="2609965"/>
            <a:ext cx="2294857" cy="301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65" y="4800136"/>
            <a:ext cx="6026976" cy="919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63" y="4800136"/>
            <a:ext cx="4147200" cy="30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15" y="5310694"/>
            <a:ext cx="3062857" cy="49005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04112" y="3169296"/>
            <a:ext cx="8684493" cy="1247794"/>
            <a:chOff x="504112" y="3169296"/>
            <a:chExt cx="8684493" cy="1247794"/>
          </a:xfrm>
        </p:grpSpPr>
        <p:grpSp>
          <p:nvGrpSpPr>
            <p:cNvPr id="16" name="Group 15"/>
            <p:cNvGrpSpPr/>
            <p:nvPr/>
          </p:nvGrpSpPr>
          <p:grpSpPr>
            <a:xfrm>
              <a:off x="504112" y="3169296"/>
              <a:ext cx="6547297" cy="1247794"/>
              <a:chOff x="504112" y="3169296"/>
              <a:chExt cx="6547297" cy="1247794"/>
            </a:xfrm>
          </p:grpSpPr>
          <p:pic>
            <p:nvPicPr>
              <p:cNvPr id="10" name="Picture 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924" y="3687490"/>
                <a:ext cx="5381485" cy="7296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04112" y="3169296"/>
                <a:ext cx="488536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sz="2400" i="0" dirty="0" smtClean="0">
                    <a:latin typeface="+mj-lt"/>
                  </a:rPr>
                  <a:t>Confidence interval</a:t>
                </a:r>
                <a:endParaRPr lang="en-US" sz="2400" dirty="0">
                  <a:latin typeface="+mj-l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47115" y="4037948"/>
              <a:ext cx="1741490" cy="379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1600" dirty="0" smtClean="0">
                  <a:solidFill>
                    <a:srgbClr val="1919FF"/>
                  </a:solidFill>
                  <a:latin typeface="+mj-lt"/>
                </a:rPr>
                <a:t>Sampled variance</a:t>
              </a:r>
            </a:p>
          </p:txBody>
        </p:sp>
        <p:cxnSp>
          <p:nvCxnSpPr>
            <p:cNvPr id="23" name="Curved Connector 22"/>
            <p:cNvCxnSpPr>
              <a:stCxn id="22" idx="1"/>
            </p:cNvCxnSpPr>
            <p:nvPr/>
          </p:nvCxnSpPr>
          <p:spPr>
            <a:xfrm rot="10800000">
              <a:off x="6685699" y="4222411"/>
              <a:ext cx="761416" cy="510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17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12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Bayesian formulation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502046" y="1602782"/>
            <a:ext cx="7247243" cy="1891053"/>
            <a:chOff x="2502046" y="1602782"/>
            <a:chExt cx="7247243" cy="1891053"/>
          </a:xfrm>
        </p:grpSpPr>
        <p:sp>
          <p:nvSpPr>
            <p:cNvPr id="26" name="TextBox 25"/>
            <p:cNvSpPr txBox="1"/>
            <p:nvPr/>
          </p:nvSpPr>
          <p:spPr>
            <a:xfrm>
              <a:off x="2502046" y="1602782"/>
              <a:ext cx="7247243" cy="1891053"/>
            </a:xfrm>
            <a:prstGeom prst="rect">
              <a:avLst/>
            </a:prstGeom>
            <a:gradFill>
              <a:gsLst>
                <a:gs pos="0">
                  <a:schemeClr val="accent1">
                    <a:lumMod val="110000"/>
                    <a:satMod val="105000"/>
                    <a:tint val="67000"/>
                    <a:alpha val="43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</a:gradFill>
            <a:ln>
              <a:solidFill>
                <a:schemeClr val="accent1"/>
              </a:solidFill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  <a:softEdge rad="0"/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 anchorCtr="1">
              <a:no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+mj-lt"/>
                </a:rPr>
                <a:t>Find a posterior probability </a:t>
              </a:r>
              <a:r>
                <a:rPr lang="en-US" sz="2400" dirty="0" smtClean="0">
                  <a:solidFill>
                    <a:schemeClr val="tx1"/>
                  </a:solidFill>
                  <a:latin typeface="+mj-lt"/>
                </a:rPr>
                <a:t>distribution</a:t>
              </a:r>
            </a:p>
            <a:p>
              <a:endParaRPr lang="en-US" sz="2400" dirty="0">
                <a:solidFill>
                  <a:schemeClr val="tx1"/>
                </a:solidFill>
                <a:latin typeface="+mj-lt"/>
              </a:endParaRPr>
            </a:p>
            <a:p>
              <a:endParaRPr lang="en-US" sz="2400" dirty="0" smtClean="0">
                <a:solidFill>
                  <a:schemeClr val="tx1"/>
                </a:solidFill>
                <a:latin typeface="+mj-lt"/>
              </a:endParaRPr>
            </a:p>
            <a:p>
              <a:r>
                <a:rPr lang="en-US" sz="2400" dirty="0" smtClean="0">
                  <a:solidFill>
                    <a:schemeClr val="tx1"/>
                  </a:solidFill>
                  <a:latin typeface="+mj-lt"/>
                </a:rPr>
                <a:t>with </a:t>
              </a:r>
              <a:r>
                <a:rPr lang="en-US" sz="2400" dirty="0">
                  <a:solidFill>
                    <a:schemeClr val="tx1"/>
                  </a:solidFill>
                  <a:latin typeface="+mj-lt"/>
                </a:rPr>
                <a:t>suitable prior distribution</a:t>
              </a:r>
            </a:p>
            <a:p>
              <a:endParaRPr lang="en-US" sz="24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706" y="2272475"/>
              <a:ext cx="3055542" cy="303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9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13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Bayesian formulation (contd.)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18" y="2655178"/>
            <a:ext cx="10448460" cy="1570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458314">
            <a:off x="-413066" y="475245"/>
            <a:ext cx="2732442" cy="3076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Details in the paper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00" y="811566"/>
            <a:ext cx="8490666" cy="845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8" y="1804705"/>
            <a:ext cx="8448003" cy="6049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63" y="4514200"/>
            <a:ext cx="6901333" cy="158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14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0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Simulations on real-world networks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036102" y="1973299"/>
            <a:ext cx="6468205" cy="3920017"/>
            <a:chOff x="3107856" y="679184"/>
            <a:chExt cx="6468205" cy="3920017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759039" y="3165680"/>
              <a:ext cx="489999" cy="1459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904639" y="3703029"/>
              <a:ext cx="582003" cy="24321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0" idx="2"/>
            </p:cNvCxnSpPr>
            <p:nvPr/>
          </p:nvCxnSpPr>
          <p:spPr>
            <a:xfrm>
              <a:off x="5931779" y="2722731"/>
              <a:ext cx="177699" cy="59036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37503" y="3132060"/>
              <a:ext cx="714572" cy="35922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958287" y="3105707"/>
              <a:ext cx="261419" cy="4601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310224" y="1728734"/>
              <a:ext cx="941974" cy="2486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851809" y="2816442"/>
              <a:ext cx="122345" cy="62843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296355" y="2943489"/>
              <a:ext cx="396670" cy="6044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 descr="http://cdn.skim.gs/images/s5y5lg53667serkntwa8/unique-female-dog-name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856" y="2119539"/>
              <a:ext cx="1146065" cy="643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://pet-happy.com/files/up/2012/05/spayed-dog-in-heat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069" y="3640698"/>
              <a:ext cx="783320" cy="958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79479" y="2801736"/>
              <a:ext cx="996582" cy="1112248"/>
            </a:xfrm>
            <a:prstGeom prst="rect">
              <a:avLst/>
            </a:prstGeom>
          </p:spPr>
        </p:pic>
        <p:pic>
          <p:nvPicPr>
            <p:cNvPr id="21" name="Picture 8" descr="https://s-media-cache-ak0.pinimg.com/736x/81/f1/5e/81f15eab0dae1f9500c7625d53f11375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2656" y="1543539"/>
              <a:ext cx="848240" cy="84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http://pet-happy.com/files/up/2012/02/male-dog-in-heat-not.jpe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866" y="679184"/>
              <a:ext cx="1670629" cy="102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http://www.pets4homes.co.uk/images/articles/1391/large/how-a-bitch-in-heat-affects-the-behaviour-of-male-dogs-530cc7b1e29e7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224" y="3946264"/>
              <a:ext cx="849767" cy="56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 descr="http://www.speakingforspot.com/Images/SKDogs_2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667" y="1185219"/>
              <a:ext cx="1113779" cy="74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 descr="http://www.gwlittle.com/images/uploads/219906_A_pu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176" y="3384506"/>
              <a:ext cx="1016000" cy="116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4532" y="2216097"/>
              <a:ext cx="681783" cy="803111"/>
            </a:xfrm>
            <a:prstGeom prst="rect">
              <a:avLst/>
            </a:prstGeom>
          </p:spPr>
        </p:pic>
        <p:pic>
          <p:nvPicPr>
            <p:cNvPr id="27" name="Picture 18" descr="http://www.dogwills.com/wp-content/uploads/57442823.jpgw600amph600ampkeep_ratio1ampwebp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4841" y="2277147"/>
              <a:ext cx="748543" cy="113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Straight Connector 27"/>
            <p:cNvCxnSpPr>
              <a:endCxn id="20" idx="1"/>
            </p:cNvCxnSpPr>
            <p:nvPr/>
          </p:nvCxnSpPr>
          <p:spPr>
            <a:xfrm>
              <a:off x="7927248" y="3130658"/>
              <a:ext cx="652231" cy="227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79614" y="1976736"/>
              <a:ext cx="129898" cy="389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0" descr="https://yt3.ggpht.com/-rAxy14x5T7E/AAAAAAAAAAI/AAAAAAAAAAA/8icLGRCiC1c/s900-c-k-no-rj-c0xffffff/photo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4999" y="1809171"/>
              <a:ext cx="913560" cy="91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/>
            <p:cNvCxnSpPr>
              <a:stCxn id="26" idx="3"/>
              <a:endCxn id="30" idx="1"/>
            </p:cNvCxnSpPr>
            <p:nvPr/>
          </p:nvCxnSpPr>
          <p:spPr>
            <a:xfrm flipV="1">
              <a:off x="5156315" y="2265951"/>
              <a:ext cx="318684" cy="3517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260441" y="2305031"/>
              <a:ext cx="784400" cy="4692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080795" y="1390873"/>
              <a:ext cx="1448795" cy="15266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2" descr="http://www.sznews.com/photo/images/attachement/jpg/site3/20160113/4439c452e8ec1800074405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587" y="3394200"/>
              <a:ext cx="861540" cy="646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/>
            <p:cNvCxnSpPr>
              <a:endCxn id="34" idx="1"/>
            </p:cNvCxnSpPr>
            <p:nvPr/>
          </p:nvCxnSpPr>
          <p:spPr>
            <a:xfrm flipV="1">
              <a:off x="5525932" y="3717278"/>
              <a:ext cx="421655" cy="1080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960726" y="1150233"/>
            <a:ext cx="6807742" cy="43642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 err="1" smtClean="0">
                <a:solidFill>
                  <a:srgbClr val="C00000"/>
                </a:solidFill>
                <a:latin typeface="+mj-lt"/>
              </a:rPr>
              <a:t>Dogster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 network: Online social network for dogs ?</a:t>
            </a:r>
          </a:p>
        </p:txBody>
      </p:sp>
    </p:spTree>
    <p:extLst>
      <p:ext uri="{BB962C8B-B14F-4D97-AF65-F5344CB8AC3E}">
        <p14:creationId xmlns:p14="http://schemas.microsoft.com/office/powerpoint/2010/main" val="129283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15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0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Simulations on real-world </a:t>
            </a:r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networks: </a:t>
            </a:r>
            <a:r>
              <a:rPr lang="en-US" sz="3000" dirty="0" err="1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Dogster</a:t>
            </a:r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 network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383876" y="807632"/>
            <a:ext cx="91506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latin typeface="+mj-lt"/>
              </a:rPr>
              <a:t>415K nodes, 8.27M edges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89" y="1308150"/>
            <a:ext cx="8953823" cy="49377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89" y="1314137"/>
            <a:ext cx="8953823" cy="49377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80931" y="857867"/>
            <a:ext cx="6164613" cy="65016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rgbClr val="C00000"/>
                </a:solidFill>
                <a:latin typeface="+mj-lt"/>
              </a:rPr>
              <a:t>Percentage of graph covered: 2.72% (edges), 14.86% (nodes)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endParaRPr lang="en-US" sz="20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813396" y="4028445"/>
            <a:ext cx="407021" cy="1770189"/>
            <a:chOff x="6813396" y="4028445"/>
            <a:chExt cx="407021" cy="1770189"/>
          </a:xfrm>
        </p:grpSpPr>
        <p:sp>
          <p:nvSpPr>
            <p:cNvPr id="20" name="Oval 19"/>
            <p:cNvSpPr/>
            <p:nvPr/>
          </p:nvSpPr>
          <p:spPr>
            <a:xfrm>
              <a:off x="6813396" y="5620215"/>
              <a:ext cx="178419" cy="178419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18093475">
              <a:off x="6239109" y="4753275"/>
              <a:ext cx="1706137" cy="2564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 smtClean="0">
                  <a:solidFill>
                    <a:srgbClr val="0070C0"/>
                  </a:solidFill>
                  <a:latin typeface="+mj-lt"/>
                </a:rPr>
                <a:t>Dec 26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45725" y="4028445"/>
            <a:ext cx="407021" cy="1770189"/>
            <a:chOff x="7545725" y="4028445"/>
            <a:chExt cx="407021" cy="1770189"/>
          </a:xfrm>
        </p:grpSpPr>
        <p:sp>
          <p:nvSpPr>
            <p:cNvPr id="22" name="Oval 21"/>
            <p:cNvSpPr/>
            <p:nvPr/>
          </p:nvSpPr>
          <p:spPr>
            <a:xfrm>
              <a:off x="7545725" y="5620215"/>
              <a:ext cx="178419" cy="178419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 rot="18093475">
              <a:off x="6971438" y="4753275"/>
              <a:ext cx="1706137" cy="2564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 smtClean="0">
                  <a:solidFill>
                    <a:srgbClr val="0070C0"/>
                  </a:solidFill>
                  <a:latin typeface="+mj-lt"/>
                </a:rPr>
                <a:t>Dec 25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79562" y="4033804"/>
            <a:ext cx="407021" cy="1770189"/>
            <a:chOff x="7179562" y="4033804"/>
            <a:chExt cx="407021" cy="1770189"/>
          </a:xfrm>
        </p:grpSpPr>
        <p:sp>
          <p:nvSpPr>
            <p:cNvPr id="24" name="Oval 23"/>
            <p:cNvSpPr/>
            <p:nvPr/>
          </p:nvSpPr>
          <p:spPr>
            <a:xfrm>
              <a:off x="7179562" y="5625574"/>
              <a:ext cx="178419" cy="178419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8093475">
              <a:off x="6605275" y="4758634"/>
              <a:ext cx="1706137" cy="2564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 smtClean="0">
                  <a:solidFill>
                    <a:srgbClr val="0070C0"/>
                  </a:solidFill>
                  <a:latin typeface="+mj-lt"/>
                </a:rPr>
                <a:t>Dec 23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268168" y="4028445"/>
            <a:ext cx="407021" cy="1770189"/>
            <a:chOff x="8268168" y="4028445"/>
            <a:chExt cx="407021" cy="1770189"/>
          </a:xfrm>
        </p:grpSpPr>
        <p:sp>
          <p:nvSpPr>
            <p:cNvPr id="27" name="Oval 26"/>
            <p:cNvSpPr/>
            <p:nvPr/>
          </p:nvSpPr>
          <p:spPr>
            <a:xfrm>
              <a:off x="8268168" y="5620215"/>
              <a:ext cx="178419" cy="178419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 rot="18093475">
              <a:off x="7693881" y="4753275"/>
              <a:ext cx="1706137" cy="2564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 smtClean="0">
                  <a:solidFill>
                    <a:srgbClr val="0070C0"/>
                  </a:solidFill>
                  <a:latin typeface="+mj-lt"/>
                </a:rPr>
                <a:t>Dec 29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89" y="1324579"/>
            <a:ext cx="8953823" cy="49377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89" y="1308150"/>
            <a:ext cx="8953823" cy="493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77" y="1321569"/>
            <a:ext cx="8953823" cy="4937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77" y="1317723"/>
            <a:ext cx="8953823" cy="493777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7226379" y="4024995"/>
            <a:ext cx="305421" cy="1770189"/>
            <a:chOff x="7179562" y="4033804"/>
            <a:chExt cx="305421" cy="1770189"/>
          </a:xfrm>
        </p:grpSpPr>
        <p:sp>
          <p:nvSpPr>
            <p:cNvPr id="38" name="Oval 37"/>
            <p:cNvSpPr/>
            <p:nvPr/>
          </p:nvSpPr>
          <p:spPr>
            <a:xfrm>
              <a:off x="7179562" y="5625574"/>
              <a:ext cx="178419" cy="178419"/>
            </a:xfrm>
            <a:prstGeom prst="ellipse">
              <a:avLst/>
            </a:prstGeom>
            <a:gradFill rotWithShape="1">
              <a:gsLst>
                <a:gs pos="0">
                  <a:srgbClr val="809EC2">
                    <a:satMod val="103000"/>
                    <a:lumMod val="102000"/>
                    <a:tint val="94000"/>
                  </a:srgbClr>
                </a:gs>
                <a:gs pos="50000">
                  <a:srgbClr val="809EC2">
                    <a:satMod val="110000"/>
                    <a:lumMod val="100000"/>
                    <a:shade val="100000"/>
                  </a:srgbClr>
                </a:gs>
                <a:gs pos="100000">
                  <a:srgbClr val="809EC2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809EC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8093475">
              <a:off x="6503675" y="4758634"/>
              <a:ext cx="1706137" cy="2564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A5B592">
                    <a:lumMod val="7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" panose="02040503050406030204"/>
                </a:rPr>
                <a:t>Dec 23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66" y="1311763"/>
            <a:ext cx="8953823" cy="4937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66" y="1311763"/>
            <a:ext cx="8953823" cy="49377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3209" y="6102112"/>
            <a:ext cx="2395686" cy="2348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Estimated value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13" y="3107312"/>
            <a:ext cx="4373333" cy="2529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9009" y="5814076"/>
            <a:ext cx="1958596" cy="101847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7719390" y="5896412"/>
            <a:ext cx="818005" cy="961388"/>
            <a:chOff x="7176847" y="5896612"/>
            <a:chExt cx="818005" cy="96138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0959" y="5896612"/>
              <a:ext cx="643893" cy="96138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9813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634188">
              <a:off x="7176847" y="6087029"/>
              <a:ext cx="412460" cy="502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2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16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Simulations on real-world networks: </a:t>
            </a:r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Friendster network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00" y="5330748"/>
            <a:ext cx="1912686" cy="312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45" y="5213669"/>
            <a:ext cx="3706514" cy="72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9123" y="776879"/>
            <a:ext cx="6772488" cy="91467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latin typeface="+mj-lt"/>
              </a:rPr>
              <a:t>64K nodes, 1.25M edges</a:t>
            </a:r>
          </a:p>
          <a:p>
            <a:r>
              <a:rPr lang="en-US" dirty="0">
                <a:solidFill>
                  <a:srgbClr val="C00000"/>
                </a:solidFill>
                <a:latin typeface="+mj-lt"/>
              </a:rPr>
              <a:t>Percentage of graph covered: 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7.43% (edges), 18.52% (nodes)</a:t>
            </a:r>
            <a:endParaRPr lang="en-US" dirty="0">
              <a:solidFill>
                <a:srgbClr val="C00000"/>
              </a:solidFill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2" y="1796923"/>
            <a:ext cx="5453493" cy="3101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82" y="1795382"/>
            <a:ext cx="5485040" cy="31011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13340" y="4779166"/>
            <a:ext cx="2395686" cy="2348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Estimated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92355" y="4779166"/>
            <a:ext cx="2395686" cy="2348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Estimated value</a:t>
            </a:r>
          </a:p>
        </p:txBody>
      </p:sp>
    </p:spTree>
    <p:extLst>
      <p:ext uri="{BB962C8B-B14F-4D97-AF65-F5344CB8AC3E}">
        <p14:creationId xmlns:p14="http://schemas.microsoft.com/office/powerpoint/2010/main" val="2129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17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Simulations on real-world </a:t>
            </a:r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networks: ADD Health data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0" y="2785427"/>
            <a:ext cx="5483668" cy="3086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59" y="2785427"/>
            <a:ext cx="5572822" cy="30861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4879" y="1486856"/>
            <a:ext cx="6772488" cy="91467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latin typeface="+mj-lt"/>
              </a:rPr>
              <a:t>1545 nodes, 4003 edges</a:t>
            </a:r>
          </a:p>
          <a:p>
            <a:r>
              <a:rPr lang="en-US" dirty="0">
                <a:solidFill>
                  <a:srgbClr val="C00000"/>
                </a:solidFill>
                <a:latin typeface="+mj-lt"/>
              </a:rPr>
              <a:t>Percentage of graph covered: 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10.87% (edges), 19.76% (nodes)</a:t>
            </a:r>
            <a:endParaRPr lang="en-US" dirty="0">
              <a:solidFill>
                <a:srgbClr val="C00000"/>
              </a:solidFill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6916" y="5771580"/>
            <a:ext cx="2395686" cy="2348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Estimated value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6048" y="5871533"/>
            <a:ext cx="2395686" cy="2348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Estimated 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4694" y="757414"/>
            <a:ext cx="9015529" cy="4348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A friendship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network among high school students in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USA</a:t>
            </a:r>
          </a:p>
        </p:txBody>
      </p:sp>
    </p:spTree>
    <p:extLst>
      <p:ext uri="{BB962C8B-B14F-4D97-AF65-F5344CB8AC3E}">
        <p14:creationId xmlns:p14="http://schemas.microsoft.com/office/powerpoint/2010/main" val="274808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18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What if the super-node is not that “super”?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06550" y="1098449"/>
                <a:ext cx="9176318" cy="249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 anchorCtr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defRPr sz="2400">
                    <a:solidFill>
                      <a:schemeClr val="tx2">
                        <a:lumMod val="75000"/>
                      </a:schemeClr>
                    </a:solidFill>
                    <a:latin typeface="+mj-lt"/>
                  </a:defRPr>
                </a:lvl1pPr>
              </a:lstStyle>
              <a:p>
                <a:r>
                  <a:rPr lang="en-US" dirty="0" smtClean="0"/>
                  <a:t>How to add nodes to super-node: 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dirty="0"/>
                  <a:t>via </a:t>
                </a:r>
                <a:r>
                  <a:rPr lang="en-US" b="1" dirty="0"/>
                  <a:t>any</a:t>
                </a:r>
                <a:r>
                  <a:rPr lang="en-US" dirty="0"/>
                  <a:t> method </a:t>
                </a:r>
                <a:r>
                  <a:rPr lang="en-US" dirty="0" smtClean="0"/>
                  <a:t>as long as independent of already observed tours</a:t>
                </a:r>
                <a:endParaRPr lang="en-US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Emulates retrospectively adding new node </a:t>
                </a:r>
                <a:r>
                  <a:rPr lang="en-US" dirty="0">
                    <a:solidFill>
                      <a:srgbClr val="0070C0"/>
                    </a:solidFill>
                  </a:rPr>
                  <a:t>𝑖</a:t>
                </a:r>
                <a:r>
                  <a:rPr lang="en-US" dirty="0"/>
                  <a:t> </a:t>
                </a:r>
                <a:r>
                  <a:rPr lang="en-US" dirty="0" smtClean="0"/>
                  <a:t>into super-node         from the start</a:t>
                </a:r>
                <a:endParaRPr lang="en-US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Checks previous </a:t>
                </a:r>
                <a:r>
                  <a:rPr lang="en-US" dirty="0"/>
                  <a:t>tours. </a:t>
                </a:r>
                <a:r>
                  <a:rPr lang="en-US" dirty="0" smtClean="0"/>
                  <a:t>Breaks </a:t>
                </a:r>
                <a:r>
                  <a:rPr lang="en-US" dirty="0"/>
                  <a:t>them when </a:t>
                </a:r>
                <a:r>
                  <a:rPr lang="en-US" dirty="0">
                    <a:solidFill>
                      <a:srgbClr val="0070C0"/>
                    </a:solidFill>
                  </a:rPr>
                  <a:t>𝑖</a:t>
                </a:r>
                <a:r>
                  <a:rPr lang="en-US" dirty="0"/>
                  <a:t> is found. 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Start </a:t>
                </a:r>
                <a:r>
                  <a:rPr lang="en-US" dirty="0"/>
                  <a:t>𝑘 </a:t>
                </a:r>
                <a:r>
                  <a:rPr lang="en-US" dirty="0" smtClean="0"/>
                  <a:t>new tours from newly added node </a:t>
                </a:r>
                <a:r>
                  <a:rPr lang="en-US" dirty="0">
                    <a:solidFill>
                      <a:srgbClr val="0070C0"/>
                    </a:solidFill>
                  </a:rPr>
                  <a:t>𝑖</a:t>
                </a:r>
                <a:r>
                  <a:rPr lang="en-US" dirty="0" smtClean="0"/>
                  <a:t>; </a:t>
                </a:r>
                <a:br>
                  <a:rPr lang="en-US" dirty="0" smtClean="0"/>
                </a:br>
                <a:r>
                  <a:rPr lang="en-US" i="1" dirty="0" smtClean="0"/>
                  <a:t>k</a:t>
                </a:r>
                <a:r>
                  <a:rPr lang="en-US" dirty="0" smtClean="0"/>
                  <a:t> ~ </a:t>
                </a:r>
                <a:r>
                  <a:rPr lang="en-US" dirty="0"/>
                  <a:t>negative Binomial </a:t>
                </a:r>
                <a:r>
                  <a:rPr lang="en-US" dirty="0" smtClean="0"/>
                  <a:t>distribution (function of degrees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       and no of tours)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550" y="1098449"/>
                <a:ext cx="9176318" cy="2499985"/>
              </a:xfrm>
              <a:prstGeom prst="rect">
                <a:avLst/>
              </a:prstGeom>
              <a:blipFill rotWithShape="0">
                <a:blip r:embed="rId5"/>
                <a:stretch>
                  <a:fillRect l="-996" t="-1951" r="-19057" b="-9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1336294" y="817869"/>
            <a:ext cx="8853820" cy="64440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Adaptive crawler: super-node gets bigger as crawling progresses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5863525" y="3689005"/>
            <a:ext cx="2420284" cy="2271155"/>
            <a:chOff x="6746582" y="2419075"/>
            <a:chExt cx="2888291" cy="3067396"/>
          </a:xfrm>
        </p:grpSpPr>
        <p:sp>
          <p:nvSpPr>
            <p:cNvPr id="106" name="Oval 105"/>
            <p:cNvSpPr/>
            <p:nvPr/>
          </p:nvSpPr>
          <p:spPr>
            <a:xfrm>
              <a:off x="8162457" y="2419075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b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731349" y="2620787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a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8906300" y="2791964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d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8164461" y="3146262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e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8889070" y="3499707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f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408997" y="3902702"/>
              <a:ext cx="334789" cy="31984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+mj-lt"/>
                  <a:ea typeface="Cambria Math" panose="02040503050406030204" pitchFamily="18" charset="0"/>
                </a:rPr>
                <a:t>i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7224464" y="3297996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h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941438" y="4128002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l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8841878" y="4854164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m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7540437" y="4599046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n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257295" y="5183936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latin typeface="+mj-lt"/>
                  <a:ea typeface="Cambria Math" panose="02040503050406030204" pitchFamily="18" charset="0"/>
                </a:rPr>
                <a:t>p</a:t>
              </a:r>
              <a:endParaRPr lang="en-US" sz="17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746582" y="4511255"/>
              <a:ext cx="298643" cy="3025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  <a:ea typeface="Cambria Math" panose="02040503050406030204" pitchFamily="18" charset="0"/>
                </a:rPr>
                <a:t>r</a:t>
              </a:r>
              <a:endParaRPr lang="en-US" dirty="0">
                <a:latin typeface="+mj-lt"/>
                <a:ea typeface="Cambria Math" panose="02040503050406030204" pitchFamily="18" charset="0"/>
              </a:endParaRPr>
            </a:p>
          </p:txBody>
        </p:sp>
        <p:cxnSp>
          <p:nvCxnSpPr>
            <p:cNvPr id="118" name="Straight Connector 117"/>
            <p:cNvCxnSpPr>
              <a:stCxn id="106" idx="4"/>
              <a:endCxn id="109" idx="0"/>
            </p:cNvCxnSpPr>
            <p:nvPr/>
          </p:nvCxnSpPr>
          <p:spPr>
            <a:xfrm>
              <a:off x="8311778" y="2721609"/>
              <a:ext cx="2004" cy="4246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7" idx="5"/>
              <a:endCxn id="109" idx="1"/>
            </p:cNvCxnSpPr>
            <p:nvPr/>
          </p:nvCxnSpPr>
          <p:spPr>
            <a:xfrm>
              <a:off x="7986256" y="2879015"/>
              <a:ext cx="221940" cy="31155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endCxn id="109" idx="4"/>
            </p:cNvCxnSpPr>
            <p:nvPr/>
          </p:nvCxnSpPr>
          <p:spPr>
            <a:xfrm flipH="1" flipV="1">
              <a:off x="8313783" y="3448795"/>
              <a:ext cx="47225" cy="45390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8" idx="3"/>
              <a:endCxn id="109" idx="6"/>
            </p:cNvCxnSpPr>
            <p:nvPr/>
          </p:nvCxnSpPr>
          <p:spPr>
            <a:xfrm flipH="1">
              <a:off x="8463104" y="3050193"/>
              <a:ext cx="486931" cy="24733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2" idx="4"/>
              <a:endCxn id="111" idx="0"/>
            </p:cNvCxnSpPr>
            <p:nvPr/>
          </p:nvCxnSpPr>
          <p:spPr>
            <a:xfrm>
              <a:off x="7373786" y="3600530"/>
              <a:ext cx="202606" cy="30217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1" idx="6"/>
              <a:endCxn id="135" idx="1"/>
            </p:cNvCxnSpPr>
            <p:nvPr/>
          </p:nvCxnSpPr>
          <p:spPr>
            <a:xfrm flipV="1">
              <a:off x="7743786" y="3939681"/>
              <a:ext cx="322879" cy="12294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8228895" y="3413964"/>
              <a:ext cx="3507" cy="4944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9" idx="5"/>
              <a:endCxn id="110" idx="1"/>
            </p:cNvCxnSpPr>
            <p:nvPr/>
          </p:nvCxnSpPr>
          <p:spPr>
            <a:xfrm>
              <a:off x="8419369" y="3404490"/>
              <a:ext cx="513436" cy="13952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0" idx="3"/>
              <a:endCxn id="135" idx="7"/>
            </p:cNvCxnSpPr>
            <p:nvPr/>
          </p:nvCxnSpPr>
          <p:spPr>
            <a:xfrm flipH="1">
              <a:off x="8468686" y="3757936"/>
              <a:ext cx="464119" cy="181745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11" idx="5"/>
              <a:endCxn id="135" idx="2"/>
            </p:cNvCxnSpPr>
            <p:nvPr/>
          </p:nvCxnSpPr>
          <p:spPr>
            <a:xfrm flipV="1">
              <a:off x="7694757" y="4126399"/>
              <a:ext cx="288647" cy="4930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5" idx="6"/>
              <a:endCxn id="113" idx="2"/>
            </p:cNvCxnSpPr>
            <p:nvPr/>
          </p:nvCxnSpPr>
          <p:spPr>
            <a:xfrm>
              <a:off x="8551947" y="4126398"/>
              <a:ext cx="389490" cy="15287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15" idx="5"/>
              <a:endCxn id="116" idx="1"/>
            </p:cNvCxnSpPr>
            <p:nvPr/>
          </p:nvCxnSpPr>
          <p:spPr>
            <a:xfrm>
              <a:off x="7795345" y="4857275"/>
              <a:ext cx="505685" cy="37096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14" idx="3"/>
              <a:endCxn id="116" idx="7"/>
            </p:cNvCxnSpPr>
            <p:nvPr/>
          </p:nvCxnSpPr>
          <p:spPr>
            <a:xfrm flipH="1">
              <a:off x="8512203" y="5112393"/>
              <a:ext cx="373410" cy="11584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17" idx="7"/>
            </p:cNvCxnSpPr>
            <p:nvPr/>
          </p:nvCxnSpPr>
          <p:spPr>
            <a:xfrm flipV="1">
              <a:off x="7001490" y="4228859"/>
              <a:ext cx="1026567" cy="32670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35" idx="3"/>
              <a:endCxn id="115" idx="0"/>
            </p:cNvCxnSpPr>
            <p:nvPr/>
          </p:nvCxnSpPr>
          <p:spPr>
            <a:xfrm flipH="1">
              <a:off x="7689759" y="4313116"/>
              <a:ext cx="376906" cy="28593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35" idx="4"/>
              <a:endCxn id="116" idx="0"/>
            </p:cNvCxnSpPr>
            <p:nvPr/>
          </p:nvCxnSpPr>
          <p:spPr>
            <a:xfrm>
              <a:off x="8267676" y="4390457"/>
              <a:ext cx="138941" cy="79347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15" idx="6"/>
              <a:endCxn id="114" idx="2"/>
            </p:cNvCxnSpPr>
            <p:nvPr/>
          </p:nvCxnSpPr>
          <p:spPr>
            <a:xfrm>
              <a:off x="7839080" y="4750313"/>
              <a:ext cx="1002798" cy="25511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/>
            <p:cNvSpPr/>
            <p:nvPr/>
          </p:nvSpPr>
          <p:spPr>
            <a:xfrm>
              <a:off x="7983404" y="3862340"/>
              <a:ext cx="568543" cy="52811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j-lt"/>
                <a:ea typeface="Cambria Math" panose="02040503050406030204" pitchFamily="18" charset="0"/>
              </a:endParaRPr>
            </a:p>
          </p:txBody>
        </p:sp>
        <p:pic>
          <p:nvPicPr>
            <p:cNvPr id="136" name="Picture 13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1044" y="4009883"/>
              <a:ext cx="232256" cy="212659"/>
            </a:xfrm>
            <a:prstGeom prst="rect">
              <a:avLst/>
            </a:prstGeom>
          </p:spPr>
        </p:pic>
        <p:cxnSp>
          <p:nvCxnSpPr>
            <p:cNvPr id="137" name="Straight Connector 136"/>
            <p:cNvCxnSpPr>
              <a:stCxn id="107" idx="4"/>
              <a:endCxn id="111" idx="7"/>
            </p:cNvCxnSpPr>
            <p:nvPr/>
          </p:nvCxnSpPr>
          <p:spPr>
            <a:xfrm flipH="1">
              <a:off x="7694757" y="2923321"/>
              <a:ext cx="185914" cy="102622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Freeform 137"/>
            <p:cNvSpPr/>
            <p:nvPr/>
          </p:nvSpPr>
          <p:spPr>
            <a:xfrm>
              <a:off x="7246237" y="4090948"/>
              <a:ext cx="1016232" cy="1254115"/>
            </a:xfrm>
            <a:custGeom>
              <a:avLst/>
              <a:gdLst>
                <a:gd name="connsiteX0" fmla="*/ 167542 w 1117112"/>
                <a:gd name="connsiteY0" fmla="*/ 0 h 1359877"/>
                <a:gd name="connsiteX1" fmla="*/ 3419 w 1117112"/>
                <a:gd name="connsiteY1" fmla="*/ 175846 h 1359877"/>
                <a:gd name="connsiteX2" fmla="*/ 85481 w 1117112"/>
                <a:gd name="connsiteY2" fmla="*/ 773723 h 1359877"/>
                <a:gd name="connsiteX3" fmla="*/ 413727 w 1117112"/>
                <a:gd name="connsiteY3" fmla="*/ 1277815 h 1359877"/>
                <a:gd name="connsiteX4" fmla="*/ 1117112 w 1117112"/>
                <a:gd name="connsiteY4" fmla="*/ 1359877 h 135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12" h="1359877">
                  <a:moveTo>
                    <a:pt x="167542" y="0"/>
                  </a:moveTo>
                  <a:cubicBezTo>
                    <a:pt x="92319" y="23446"/>
                    <a:pt x="17096" y="46892"/>
                    <a:pt x="3419" y="175846"/>
                  </a:cubicBezTo>
                  <a:cubicBezTo>
                    <a:pt x="-10258" y="304800"/>
                    <a:pt x="17096" y="590062"/>
                    <a:pt x="85481" y="773723"/>
                  </a:cubicBezTo>
                  <a:cubicBezTo>
                    <a:pt x="153866" y="957384"/>
                    <a:pt x="241789" y="1180123"/>
                    <a:pt x="413727" y="1277815"/>
                  </a:cubicBezTo>
                  <a:cubicBezTo>
                    <a:pt x="585666" y="1375507"/>
                    <a:pt x="964712" y="1320800"/>
                    <a:pt x="1117112" y="1359877"/>
                  </a:cubicBezTo>
                </a:path>
              </a:pathLst>
            </a:custGeom>
            <a:noFill/>
            <a:ln w="34925">
              <a:solidFill>
                <a:srgbClr val="00B0F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9123481" y="3539260"/>
              <a:ext cx="511392" cy="1478869"/>
            </a:xfrm>
            <a:custGeom>
              <a:avLst/>
              <a:gdLst>
                <a:gd name="connsiteX0" fmla="*/ 67411 w 511392"/>
                <a:gd name="connsiteY0" fmla="*/ 36278 h 1478869"/>
                <a:gd name="connsiteX1" fmla="*/ 231534 w 511392"/>
                <a:gd name="connsiteY1" fmla="*/ 48002 h 1478869"/>
                <a:gd name="connsiteX2" fmla="*/ 501165 w 511392"/>
                <a:gd name="connsiteY2" fmla="*/ 505202 h 1478869"/>
                <a:gd name="connsiteX3" fmla="*/ 442550 w 511392"/>
                <a:gd name="connsiteY3" fmla="*/ 938955 h 1478869"/>
                <a:gd name="connsiteX4" fmla="*/ 325319 w 511392"/>
                <a:gd name="connsiteY4" fmla="*/ 1360986 h 1478869"/>
                <a:gd name="connsiteX5" fmla="*/ 8796 w 511392"/>
                <a:gd name="connsiteY5" fmla="*/ 1478217 h 147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392" h="1478869">
                  <a:moveTo>
                    <a:pt x="67411" y="36278"/>
                  </a:moveTo>
                  <a:cubicBezTo>
                    <a:pt x="113326" y="3063"/>
                    <a:pt x="159242" y="-30152"/>
                    <a:pt x="231534" y="48002"/>
                  </a:cubicBezTo>
                  <a:cubicBezTo>
                    <a:pt x="303826" y="126156"/>
                    <a:pt x="465996" y="356710"/>
                    <a:pt x="501165" y="505202"/>
                  </a:cubicBezTo>
                  <a:cubicBezTo>
                    <a:pt x="536334" y="653694"/>
                    <a:pt x="471858" y="796324"/>
                    <a:pt x="442550" y="938955"/>
                  </a:cubicBezTo>
                  <a:cubicBezTo>
                    <a:pt x="413242" y="1081586"/>
                    <a:pt x="397611" y="1271109"/>
                    <a:pt x="325319" y="1360986"/>
                  </a:cubicBezTo>
                  <a:cubicBezTo>
                    <a:pt x="253027" y="1450863"/>
                    <a:pt x="-55681" y="1484079"/>
                    <a:pt x="8796" y="1478217"/>
                  </a:cubicBezTo>
                </a:path>
              </a:pathLst>
            </a:custGeom>
            <a:noFill/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Freeform 139"/>
          <p:cNvSpPr/>
          <p:nvPr/>
        </p:nvSpPr>
        <p:spPr>
          <a:xfrm>
            <a:off x="6201206" y="4813907"/>
            <a:ext cx="2053676" cy="1438422"/>
          </a:xfrm>
          <a:custGeom>
            <a:avLst/>
            <a:gdLst>
              <a:gd name="connsiteX0" fmla="*/ 410919 w 2450793"/>
              <a:gd name="connsiteY0" fmla="*/ 123652 h 1942716"/>
              <a:gd name="connsiteX1" fmla="*/ 129565 w 2450793"/>
              <a:gd name="connsiteY1" fmla="*/ 100206 h 1942716"/>
              <a:gd name="connsiteX2" fmla="*/ 611 w 2450793"/>
              <a:gd name="connsiteY2" fmla="*/ 580852 h 1942716"/>
              <a:gd name="connsiteX3" fmla="*/ 176457 w 2450793"/>
              <a:gd name="connsiteY3" fmla="*/ 1389744 h 1942716"/>
              <a:gd name="connsiteX4" fmla="*/ 1137749 w 2450793"/>
              <a:gd name="connsiteY4" fmla="*/ 1940729 h 1942716"/>
              <a:gd name="connsiteX5" fmla="*/ 1149473 w 2450793"/>
              <a:gd name="connsiteY5" fmla="*/ 1565590 h 1942716"/>
              <a:gd name="connsiteX6" fmla="*/ 1008796 w 2450793"/>
              <a:gd name="connsiteY6" fmla="*/ 1331129 h 1942716"/>
              <a:gd name="connsiteX7" fmla="*/ 1090857 w 2450793"/>
              <a:gd name="connsiteY7" fmla="*/ 979436 h 1942716"/>
              <a:gd name="connsiteX8" fmla="*/ 1641842 w 2450793"/>
              <a:gd name="connsiteY8" fmla="*/ 967713 h 1942716"/>
              <a:gd name="connsiteX9" fmla="*/ 2157657 w 2450793"/>
              <a:gd name="connsiteY9" fmla="*/ 932544 h 1942716"/>
              <a:gd name="connsiteX10" fmla="*/ 2356949 w 2450793"/>
              <a:gd name="connsiteY10" fmla="*/ 1002882 h 1942716"/>
              <a:gd name="connsiteX11" fmla="*/ 2450734 w 2450793"/>
              <a:gd name="connsiteY11" fmla="*/ 533959 h 1942716"/>
              <a:gd name="connsiteX12" fmla="*/ 2345226 w 2450793"/>
              <a:gd name="connsiteY12" fmla="*/ 18144 h 1942716"/>
              <a:gd name="connsiteX13" fmla="*/ 2075596 w 2450793"/>
              <a:gd name="connsiteY13" fmla="*/ 111929 h 1942716"/>
              <a:gd name="connsiteX14" fmla="*/ 1841134 w 2450793"/>
              <a:gd name="connsiteY14" fmla="*/ 65036 h 1942716"/>
              <a:gd name="connsiteX15" fmla="*/ 1454273 w 2450793"/>
              <a:gd name="connsiteY15" fmla="*/ 229159 h 194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0793" h="1942716">
                <a:moveTo>
                  <a:pt x="410919" y="123652"/>
                </a:moveTo>
                <a:cubicBezTo>
                  <a:pt x="304434" y="73829"/>
                  <a:pt x="197950" y="24006"/>
                  <a:pt x="129565" y="100206"/>
                </a:cubicBezTo>
                <a:cubicBezTo>
                  <a:pt x="61180" y="176406"/>
                  <a:pt x="-7204" y="365929"/>
                  <a:pt x="611" y="580852"/>
                </a:cubicBezTo>
                <a:cubicBezTo>
                  <a:pt x="8426" y="795775"/>
                  <a:pt x="-13066" y="1163098"/>
                  <a:pt x="176457" y="1389744"/>
                </a:cubicBezTo>
                <a:cubicBezTo>
                  <a:pt x="365980" y="1616390"/>
                  <a:pt x="975580" y="1911421"/>
                  <a:pt x="1137749" y="1940729"/>
                </a:cubicBezTo>
                <a:cubicBezTo>
                  <a:pt x="1299918" y="1970037"/>
                  <a:pt x="1170965" y="1667190"/>
                  <a:pt x="1149473" y="1565590"/>
                </a:cubicBezTo>
                <a:cubicBezTo>
                  <a:pt x="1127981" y="1463990"/>
                  <a:pt x="1018565" y="1428821"/>
                  <a:pt x="1008796" y="1331129"/>
                </a:cubicBezTo>
                <a:cubicBezTo>
                  <a:pt x="999027" y="1233437"/>
                  <a:pt x="985349" y="1040005"/>
                  <a:pt x="1090857" y="979436"/>
                </a:cubicBezTo>
                <a:cubicBezTo>
                  <a:pt x="1196365" y="918867"/>
                  <a:pt x="1464042" y="975528"/>
                  <a:pt x="1641842" y="967713"/>
                </a:cubicBezTo>
                <a:cubicBezTo>
                  <a:pt x="1819642" y="959898"/>
                  <a:pt x="2038472" y="926682"/>
                  <a:pt x="2157657" y="932544"/>
                </a:cubicBezTo>
                <a:cubicBezTo>
                  <a:pt x="2276842" y="938406"/>
                  <a:pt x="2308103" y="1069313"/>
                  <a:pt x="2356949" y="1002882"/>
                </a:cubicBezTo>
                <a:cubicBezTo>
                  <a:pt x="2405795" y="936451"/>
                  <a:pt x="2452688" y="698082"/>
                  <a:pt x="2450734" y="533959"/>
                </a:cubicBezTo>
                <a:cubicBezTo>
                  <a:pt x="2448780" y="369836"/>
                  <a:pt x="2407749" y="88482"/>
                  <a:pt x="2345226" y="18144"/>
                </a:cubicBezTo>
                <a:cubicBezTo>
                  <a:pt x="2282703" y="-52194"/>
                  <a:pt x="2159611" y="104114"/>
                  <a:pt x="2075596" y="111929"/>
                </a:cubicBezTo>
                <a:cubicBezTo>
                  <a:pt x="1991581" y="119744"/>
                  <a:pt x="1944688" y="45498"/>
                  <a:pt x="1841134" y="65036"/>
                </a:cubicBezTo>
                <a:cubicBezTo>
                  <a:pt x="1737580" y="84574"/>
                  <a:pt x="1595926" y="156866"/>
                  <a:pt x="1454273" y="229159"/>
                </a:cubicBezTo>
              </a:path>
            </a:pathLst>
          </a:custGeom>
          <a:noFill/>
          <a:ln w="41275">
            <a:solidFill>
              <a:srgbClr val="FF0000"/>
            </a:solidFill>
            <a:prstDash val="sys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1853911" y="4030215"/>
                <a:ext cx="3774346" cy="1005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2400" b="1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“Correction</a:t>
                </a:r>
                <a:r>
                  <a:rPr lang="en-US" sz="2400" b="1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” tours from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b="1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: 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Start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, end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11" y="4030215"/>
                <a:ext cx="3774346" cy="1005746"/>
              </a:xfrm>
              <a:prstGeom prst="rect">
                <a:avLst/>
              </a:prstGeom>
              <a:blipFill rotWithShape="0">
                <a:blip r:embed="rId7"/>
                <a:stretch>
                  <a:fillRect l="-2423" r="-3231" b="-84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/>
          <p:cNvSpPr txBox="1"/>
          <p:nvPr/>
        </p:nvSpPr>
        <p:spPr>
          <a:xfrm>
            <a:off x="786406" y="4317371"/>
            <a:ext cx="10619189" cy="993023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43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/>
            </a:solidFill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  <a:softEdge rad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+mj-lt"/>
              </a:rPr>
              <a:t>Theorem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Dynamic and static super-node </a:t>
            </a:r>
            <a:r>
              <a:rPr lang="en-US" sz="2400" dirty="0">
                <a:solidFill>
                  <a:srgbClr val="C00000"/>
                </a:solidFill>
                <a:latin typeface="+mj-lt"/>
              </a:rPr>
              <a:t>sample paths 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are equivalent in distribution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14" y="2096115"/>
            <a:ext cx="365701" cy="303681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860568" y="3631358"/>
            <a:ext cx="10546149" cy="1993539"/>
            <a:chOff x="860568" y="3631358"/>
            <a:chExt cx="10546149" cy="1993539"/>
          </a:xfrm>
        </p:grpSpPr>
        <p:grpSp>
          <p:nvGrpSpPr>
            <p:cNvPr id="8" name="Group 7"/>
            <p:cNvGrpSpPr/>
            <p:nvPr/>
          </p:nvGrpSpPr>
          <p:grpSpPr>
            <a:xfrm>
              <a:off x="860568" y="4382726"/>
              <a:ext cx="10546149" cy="1242171"/>
              <a:chOff x="1051851" y="1771163"/>
              <a:chExt cx="10546149" cy="124217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983129" y="2039794"/>
                <a:ext cx="8614871" cy="973540"/>
                <a:chOff x="905326" y="5484697"/>
                <a:chExt cx="8015012" cy="768848"/>
              </a:xfrm>
            </p:grpSpPr>
            <p:sp>
              <p:nvSpPr>
                <p:cNvPr id="11" name="Flowchart: Connector 10"/>
                <p:cNvSpPr/>
                <p:nvPr/>
              </p:nvSpPr>
              <p:spPr>
                <a:xfrm>
                  <a:off x="2198649" y="5486619"/>
                  <a:ext cx="152387" cy="128371"/>
                </a:xfrm>
                <a:prstGeom prst="flowChartConnector">
                  <a:avLst/>
                </a:prstGeom>
                <a:solidFill>
                  <a:srgbClr val="C00000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lowchart: Connector 11"/>
                <p:cNvSpPr/>
                <p:nvPr/>
              </p:nvSpPr>
              <p:spPr>
                <a:xfrm>
                  <a:off x="2350419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lowchart: Connector 12"/>
                <p:cNvSpPr/>
                <p:nvPr/>
              </p:nvSpPr>
              <p:spPr>
                <a:xfrm>
                  <a:off x="2502189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lowchart: Connector 13"/>
                <p:cNvSpPr/>
                <p:nvPr/>
              </p:nvSpPr>
              <p:spPr>
                <a:xfrm>
                  <a:off x="2650904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lowchart: Connector 14"/>
                <p:cNvSpPr/>
                <p:nvPr/>
              </p:nvSpPr>
              <p:spPr>
                <a:xfrm>
                  <a:off x="2802674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lowchart: Connector 15"/>
                <p:cNvSpPr/>
                <p:nvPr/>
              </p:nvSpPr>
              <p:spPr>
                <a:xfrm>
                  <a:off x="2951389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lowchart: Connector 16"/>
                <p:cNvSpPr/>
                <p:nvPr/>
              </p:nvSpPr>
              <p:spPr>
                <a:xfrm>
                  <a:off x="3103159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lowchart: Connector 17"/>
                <p:cNvSpPr/>
                <p:nvPr/>
              </p:nvSpPr>
              <p:spPr>
                <a:xfrm>
                  <a:off x="3240078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lowchart: Connector 18"/>
                <p:cNvSpPr/>
                <p:nvPr/>
              </p:nvSpPr>
              <p:spPr>
                <a:xfrm>
                  <a:off x="3391848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Connector 19"/>
                <p:cNvSpPr/>
                <p:nvPr/>
              </p:nvSpPr>
              <p:spPr>
                <a:xfrm>
                  <a:off x="3543618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lowchart: Connector 20"/>
                <p:cNvSpPr/>
                <p:nvPr/>
              </p:nvSpPr>
              <p:spPr>
                <a:xfrm>
                  <a:off x="3692333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lowchart: Connector 21"/>
                <p:cNvSpPr/>
                <p:nvPr/>
              </p:nvSpPr>
              <p:spPr>
                <a:xfrm>
                  <a:off x="3844103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lowchart: Connector 22"/>
                <p:cNvSpPr/>
                <p:nvPr/>
              </p:nvSpPr>
              <p:spPr>
                <a:xfrm>
                  <a:off x="3992818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lowchart: Connector 23"/>
                <p:cNvSpPr/>
                <p:nvPr/>
              </p:nvSpPr>
              <p:spPr>
                <a:xfrm>
                  <a:off x="4144588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lowchart: Connector 24"/>
                <p:cNvSpPr/>
                <p:nvPr/>
              </p:nvSpPr>
              <p:spPr>
                <a:xfrm>
                  <a:off x="5363521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lowchart: Connector 25"/>
                <p:cNvSpPr/>
                <p:nvPr/>
              </p:nvSpPr>
              <p:spPr>
                <a:xfrm>
                  <a:off x="5503495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lowchart: Connector 26"/>
                <p:cNvSpPr/>
                <p:nvPr/>
              </p:nvSpPr>
              <p:spPr>
                <a:xfrm>
                  <a:off x="5655265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lowchart: Connector 27"/>
                <p:cNvSpPr/>
                <p:nvPr/>
              </p:nvSpPr>
              <p:spPr>
                <a:xfrm>
                  <a:off x="5803980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lowchart: Connector 28"/>
                <p:cNvSpPr/>
                <p:nvPr/>
              </p:nvSpPr>
              <p:spPr>
                <a:xfrm>
                  <a:off x="5955750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owchart: Connector 29"/>
                <p:cNvSpPr/>
                <p:nvPr/>
              </p:nvSpPr>
              <p:spPr>
                <a:xfrm>
                  <a:off x="6104465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lowchart: Connector 30"/>
                <p:cNvSpPr/>
                <p:nvPr/>
              </p:nvSpPr>
              <p:spPr>
                <a:xfrm>
                  <a:off x="6256235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lowchart: Connector 31"/>
                <p:cNvSpPr/>
                <p:nvPr/>
              </p:nvSpPr>
              <p:spPr>
                <a:xfrm>
                  <a:off x="6404950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lowchart: Connector 32"/>
                <p:cNvSpPr/>
                <p:nvPr/>
              </p:nvSpPr>
              <p:spPr>
                <a:xfrm>
                  <a:off x="6556720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lowchart: Connector 33"/>
                <p:cNvSpPr/>
                <p:nvPr/>
              </p:nvSpPr>
              <p:spPr>
                <a:xfrm>
                  <a:off x="6719248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lowchart: Connector 34"/>
                <p:cNvSpPr/>
                <p:nvPr/>
              </p:nvSpPr>
              <p:spPr>
                <a:xfrm>
                  <a:off x="6878721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Connector 35"/>
                <p:cNvSpPr/>
                <p:nvPr/>
              </p:nvSpPr>
              <p:spPr>
                <a:xfrm>
                  <a:off x="7030491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lowchart: Connector 36"/>
                <p:cNvSpPr/>
                <p:nvPr/>
              </p:nvSpPr>
              <p:spPr>
                <a:xfrm>
                  <a:off x="7179206" y="5486619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lowchart: Connector 37"/>
                <p:cNvSpPr/>
                <p:nvPr/>
              </p:nvSpPr>
              <p:spPr>
                <a:xfrm>
                  <a:off x="7330976" y="5486619"/>
                  <a:ext cx="152387" cy="128371"/>
                </a:xfrm>
                <a:prstGeom prst="flowChartConnector">
                  <a:avLst/>
                </a:prstGeom>
                <a:solidFill>
                  <a:srgbClr val="C00000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905326" y="5953234"/>
                  <a:ext cx="1160088" cy="2785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>
                    <a:spcBef>
                      <a:spcPts val="600"/>
                    </a:spcBef>
                    <a:buClr>
                      <a:schemeClr val="accent1">
                        <a:lumMod val="75000"/>
                      </a:schemeClr>
                    </a:buClr>
                  </a:pPr>
                  <a:r>
                    <a:rPr lang="en-US" dirty="0" smtClean="0">
                      <a:solidFill>
                        <a:schemeClr val="tx2">
                          <a:lumMod val="75000"/>
                        </a:schemeClr>
                      </a:solidFill>
                      <a:latin typeface="+mj-lt"/>
                    </a:rPr>
                    <a:t>sample 1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057828" y="5945767"/>
                  <a:ext cx="1160088" cy="2785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>
                    <a:spcBef>
                      <a:spcPts val="600"/>
                    </a:spcBef>
                    <a:buClr>
                      <a:schemeClr val="accent1">
                        <a:lumMod val="75000"/>
                      </a:schemeClr>
                    </a:buClr>
                  </a:pPr>
                  <a:r>
                    <a:rPr lang="en-US" dirty="0" smtClean="0">
                      <a:solidFill>
                        <a:schemeClr val="tx2">
                          <a:lumMod val="75000"/>
                        </a:schemeClr>
                      </a:solidFill>
                      <a:latin typeface="+mj-lt"/>
                    </a:rPr>
                    <a:t>sample 2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119174" y="5891711"/>
                  <a:ext cx="1160088" cy="2785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>
                    <a:spcBef>
                      <a:spcPts val="600"/>
                    </a:spcBef>
                    <a:buClr>
                      <a:schemeClr val="accent1">
                        <a:lumMod val="75000"/>
                      </a:schemeClr>
                    </a:buClr>
                  </a:pPr>
                  <a:r>
                    <a:rPr lang="en-US" dirty="0" smtClean="0">
                      <a:solidFill>
                        <a:schemeClr val="tx2">
                          <a:lumMod val="75000"/>
                        </a:schemeClr>
                      </a:solidFill>
                      <a:latin typeface="+mj-lt"/>
                    </a:rPr>
                    <a:t>…….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7314134" y="5974997"/>
                      <a:ext cx="1606204" cy="2785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 anchor="ctr" anchorCtr="0">
                      <a:noAutofit/>
                    </a:bodyPr>
                    <a:lstStyle/>
                    <a:p>
                      <a:pPr>
                        <a:spcBef>
                          <a:spcPts val="600"/>
                        </a:spcBef>
                        <a:buClr>
                          <a:schemeClr val="accent1">
                            <a:lumMod val="75000"/>
                          </a:schemeClr>
                        </a:buClr>
                      </a:pPr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sample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endParaRPr lang="en-US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14134" y="5974997"/>
                      <a:ext cx="1606204" cy="27854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3180" t="-13793" b="-2758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3" name="Group 42"/>
                <p:cNvGrpSpPr/>
                <p:nvPr/>
              </p:nvGrpSpPr>
              <p:grpSpPr>
                <a:xfrm>
                  <a:off x="4448887" y="5748571"/>
                  <a:ext cx="2567909" cy="309354"/>
                  <a:chOff x="3534442" y="5498975"/>
                  <a:chExt cx="2567909" cy="30935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3662840" y="5498975"/>
                        <a:ext cx="2439511" cy="309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 anchor="ctr" anchorCtr="0">
                        <a:noAutofit/>
                      </a:bodyPr>
                      <a:lstStyle/>
                      <a:p>
                        <a:pPr>
                          <a:spcBef>
                            <a:spcPts val="600"/>
                          </a:spcBef>
                          <a:buClr>
                            <a:schemeClr val="accent1">
                              <a:lumMod val="75000"/>
                            </a:schemeClr>
                          </a:buClr>
                        </a:pPr>
                        <a:r>
                          <a:rPr lang="en-US" dirty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+mj-lt"/>
                          </a:rPr>
                          <a:t>: node </a:t>
                        </a:r>
                        <a14:m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a14:m>
                        <a:endPara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TextBox 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62840" y="5498975"/>
                        <a:ext cx="2439511" cy="30935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l="-1856" t="-7813" b="-20313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6" name="Flowchart: Connector 65"/>
                  <p:cNvSpPr/>
                  <p:nvPr/>
                </p:nvSpPr>
                <p:spPr>
                  <a:xfrm>
                    <a:off x="3534442" y="5609806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4" name="Flowchart: Connector 43"/>
                <p:cNvSpPr/>
                <p:nvPr/>
              </p:nvSpPr>
              <p:spPr>
                <a:xfrm>
                  <a:off x="4310138" y="5484697"/>
                  <a:ext cx="152387" cy="128371"/>
                </a:xfrm>
                <a:prstGeom prst="flowChartConnector">
                  <a:avLst/>
                </a:prstGeom>
                <a:solidFill>
                  <a:srgbClr val="C00000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lowchart: Connector 44"/>
                <p:cNvSpPr/>
                <p:nvPr/>
              </p:nvSpPr>
              <p:spPr>
                <a:xfrm>
                  <a:off x="4450112" y="5484697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lowchart: Connector 45"/>
                <p:cNvSpPr/>
                <p:nvPr/>
              </p:nvSpPr>
              <p:spPr>
                <a:xfrm>
                  <a:off x="4601882" y="5484697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lowchart: Connector 46"/>
                <p:cNvSpPr/>
                <p:nvPr/>
              </p:nvSpPr>
              <p:spPr>
                <a:xfrm>
                  <a:off x="4750597" y="5484697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Flowchart: Connector 47"/>
                <p:cNvSpPr/>
                <p:nvPr/>
              </p:nvSpPr>
              <p:spPr>
                <a:xfrm>
                  <a:off x="4902367" y="5484697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Flowchart: Connector 48"/>
                <p:cNvSpPr/>
                <p:nvPr/>
              </p:nvSpPr>
              <p:spPr>
                <a:xfrm>
                  <a:off x="5051082" y="5484697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lowchart: Connector 49"/>
                <p:cNvSpPr/>
                <p:nvPr/>
              </p:nvSpPr>
              <p:spPr>
                <a:xfrm>
                  <a:off x="5202852" y="5484697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Curved Connector 50"/>
                <p:cNvCxnSpPr>
                  <a:stCxn id="40" idx="0"/>
                </p:cNvCxnSpPr>
                <p:nvPr/>
              </p:nvCxnSpPr>
              <p:spPr>
                <a:xfrm rot="16200000" flipV="1">
                  <a:off x="1829742" y="5137637"/>
                  <a:ext cx="330777" cy="1285484"/>
                </a:xfrm>
                <a:prstGeom prst="curvedConnector3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urved Connector 51"/>
                <p:cNvCxnSpPr>
                  <a:stCxn id="39" idx="0"/>
                </p:cNvCxnSpPr>
                <p:nvPr/>
              </p:nvCxnSpPr>
              <p:spPr>
                <a:xfrm rot="16200000" flipV="1">
                  <a:off x="1182679" y="5650543"/>
                  <a:ext cx="320631" cy="284752"/>
                </a:xfrm>
                <a:prstGeom prst="curvedConnector3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urved Connector 52"/>
                <p:cNvCxnSpPr>
                  <a:stCxn id="42" idx="0"/>
                </p:cNvCxnSpPr>
                <p:nvPr/>
              </p:nvCxnSpPr>
              <p:spPr>
                <a:xfrm rot="16200000" flipV="1">
                  <a:off x="7889599" y="5747360"/>
                  <a:ext cx="360007" cy="95268"/>
                </a:xfrm>
                <a:prstGeom prst="curvedConnector3">
                  <a:avLst/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54" name="Flowchart: Connector 53"/>
                <p:cNvSpPr/>
                <p:nvPr/>
              </p:nvSpPr>
              <p:spPr>
                <a:xfrm>
                  <a:off x="1740346" y="5489153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lowchart: Connector 54"/>
                <p:cNvSpPr/>
                <p:nvPr/>
              </p:nvSpPr>
              <p:spPr>
                <a:xfrm>
                  <a:off x="1880320" y="5489153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lowchart: Connector 55"/>
                <p:cNvSpPr/>
                <p:nvPr/>
              </p:nvSpPr>
              <p:spPr>
                <a:xfrm>
                  <a:off x="1127422" y="5487231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lowchart: Connector 56"/>
                <p:cNvSpPr/>
                <p:nvPr/>
              </p:nvSpPr>
              <p:spPr>
                <a:xfrm>
                  <a:off x="1279192" y="5487231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lowchart: Connector 57"/>
                <p:cNvSpPr/>
                <p:nvPr/>
              </p:nvSpPr>
              <p:spPr>
                <a:xfrm>
                  <a:off x="1427907" y="5487231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lowchart: Connector 58"/>
                <p:cNvSpPr/>
                <p:nvPr/>
              </p:nvSpPr>
              <p:spPr>
                <a:xfrm>
                  <a:off x="1579677" y="5487231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lowchart: Connector 59"/>
                <p:cNvSpPr/>
                <p:nvPr/>
              </p:nvSpPr>
              <p:spPr>
                <a:xfrm>
                  <a:off x="2038931" y="5489053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lowchart: Connector 60"/>
                <p:cNvSpPr/>
                <p:nvPr/>
              </p:nvSpPr>
              <p:spPr>
                <a:xfrm>
                  <a:off x="7486008" y="5489053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lowchart: Connector 61"/>
                <p:cNvSpPr/>
                <p:nvPr/>
              </p:nvSpPr>
              <p:spPr>
                <a:xfrm>
                  <a:off x="7634723" y="5489053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lowchart: Connector 62"/>
                <p:cNvSpPr/>
                <p:nvPr/>
              </p:nvSpPr>
              <p:spPr>
                <a:xfrm>
                  <a:off x="7786493" y="5489053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lowchart: Connector 63"/>
                <p:cNvSpPr/>
                <p:nvPr/>
              </p:nvSpPr>
              <p:spPr>
                <a:xfrm>
                  <a:off x="7949021" y="5489053"/>
                  <a:ext cx="152387" cy="128371"/>
                </a:xfrm>
                <a:prstGeom prst="flowChartConnector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051851" y="1771163"/>
                <a:ext cx="1712824" cy="602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Original tour:</a:t>
                </a:r>
              </a:p>
            </p:txBody>
          </p:sp>
        </p:grpSp>
        <p:sp>
          <p:nvSpPr>
            <p:cNvPr id="68" name="Left Brace 67"/>
            <p:cNvSpPr/>
            <p:nvPr/>
          </p:nvSpPr>
          <p:spPr>
            <a:xfrm rot="5400000">
              <a:off x="3507417" y="3726100"/>
              <a:ext cx="439496" cy="123585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Left Brace 141"/>
            <p:cNvSpPr/>
            <p:nvPr/>
          </p:nvSpPr>
          <p:spPr>
            <a:xfrm rot="5400000">
              <a:off x="5266450" y="3218324"/>
              <a:ext cx="477573" cy="223471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Left Brace 143"/>
            <p:cNvSpPr/>
            <p:nvPr/>
          </p:nvSpPr>
          <p:spPr>
            <a:xfrm rot="5400000">
              <a:off x="8024007" y="2709151"/>
              <a:ext cx="433702" cy="320615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Left Brace 145"/>
            <p:cNvSpPr/>
            <p:nvPr/>
          </p:nvSpPr>
          <p:spPr>
            <a:xfrm rot="5400000">
              <a:off x="9902649" y="3950620"/>
              <a:ext cx="580323" cy="66737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225496" y="3680935"/>
              <a:ext cx="1003337" cy="3842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Tour 1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065655" y="3665400"/>
              <a:ext cx="1003337" cy="3842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Tour 2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807012" y="3665076"/>
              <a:ext cx="1003337" cy="3842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Tour 3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773318" y="3631358"/>
              <a:ext cx="1003337" cy="3842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Tour 4</a:t>
              </a:r>
            </a:p>
          </p:txBody>
        </p:sp>
      </p:grpSp>
      <p:pic>
        <p:nvPicPr>
          <p:cNvPr id="145" name="Picture 1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90" y="3327181"/>
            <a:ext cx="380248" cy="3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9" grpId="0"/>
      <p:bldP spid="140" grpId="0" animBg="1"/>
      <p:bldP spid="140" grpId="1" animBg="1"/>
      <p:bldP spid="141" grpId="0"/>
      <p:bldP spid="141" grpId="1"/>
      <p:bldP spid="1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19</a:t>
            </a:fld>
            <a:endParaRPr lang="en-US" dirty="0">
              <a:solidFill>
                <a:srgbClr val="444D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42556" y="2398816"/>
                <a:ext cx="8419605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3200" dirty="0" smtClean="0">
                    <a:solidFill>
                      <a:srgbClr val="0070C0"/>
                    </a:solidFill>
                    <a:latin typeface="+mj-lt"/>
                  </a:rPr>
                  <a:t>From metric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rgbClr val="0070C0"/>
                    </a:solidFill>
                    <a:latin typeface="+mj-lt"/>
                  </a:rPr>
                  <a:t> does network look random ?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556" y="2398816"/>
                <a:ext cx="8419605" cy="914400"/>
              </a:xfrm>
              <a:prstGeom prst="rect">
                <a:avLst/>
              </a:prstGeom>
              <a:blipFill rotWithShape="0">
                <a:blip r:embed="rId2"/>
                <a:stretch>
                  <a:fillRect l="-1810" r="-290"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68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56513" y="6381646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solidFill>
                  <a:srgbClr val="444D26"/>
                </a:solidFill>
                <a:latin typeface="+mj-lt"/>
              </a:rPr>
              <a:t>Jithin</a:t>
            </a:r>
            <a:r>
              <a:rPr lang="en-US" dirty="0" smtClean="0">
                <a:solidFill>
                  <a:srgbClr val="444D26"/>
                </a:solidFill>
                <a:latin typeface="+mj-lt"/>
              </a:rPr>
              <a:t> K. </a:t>
            </a:r>
            <a:r>
              <a:rPr lang="en-US" dirty="0" err="1" smtClean="0">
                <a:solidFill>
                  <a:srgbClr val="444D26"/>
                </a:solidFill>
                <a:latin typeface="+mj-lt"/>
              </a:rPr>
              <a:t>Sreedharan</a:t>
            </a:r>
            <a:r>
              <a:rPr lang="en-US" dirty="0" smtClean="0">
                <a:solidFill>
                  <a:srgbClr val="444D26"/>
                </a:solidFill>
                <a:latin typeface="+mj-lt"/>
              </a:rPr>
              <a:t> (jithin.sreedharan@inria.fr)</a:t>
            </a:r>
            <a:endParaRPr lang="en-US" dirty="0">
              <a:solidFill>
                <a:srgbClr val="444D26"/>
              </a:solidFill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76298" y="6381646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  <a:latin typeface="+mj-lt"/>
              </a:rPr>
              <a:pPr/>
              <a:t>2</a:t>
            </a:fld>
            <a:endParaRPr lang="en-US" dirty="0">
              <a:solidFill>
                <a:srgbClr val="444D26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9399" y="1817949"/>
            <a:ext cx="5620797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Estimation and inference in Online Social Network (OSN)</a:t>
            </a:r>
          </a:p>
          <a:p>
            <a:pPr marL="285750" indent="-285750"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Example: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OSN users more likely to form edges with those with similar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attributes ?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220196" y="1571556"/>
            <a:ext cx="4120865" cy="2585665"/>
            <a:chOff x="3582727" y="2597016"/>
            <a:chExt cx="4120865" cy="258566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5" idx="3"/>
            </p:cNvCxnSpPr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5" idx="2"/>
            </p:cNvCxnSpPr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39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Motivation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2824" y="4425297"/>
            <a:ext cx="829491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Easy to answer if the graph is fully known beforehand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Cambria" panose="02040503050406030204" pitchFamily="18" charset="0"/>
              </a:rPr>
              <a:t>What if the network is not known?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00000"/>
                </a:solidFill>
                <a:latin typeface="Cambria" panose="02040503050406030204" pitchFamily="18" charset="0"/>
              </a:rPr>
              <a:t>Can only crawl network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00000"/>
                </a:solidFill>
                <a:latin typeface="Cambria" panose="02040503050406030204" pitchFamily="18" charset="0"/>
              </a:rPr>
              <a:t>Few queries</a:t>
            </a:r>
            <a:endParaRPr lang="en-US" sz="24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"/>
    </mc:Choice>
    <mc:Fallback xmlns="">
      <p:transition spd="slow" advTm="2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 1"/>
          <p:cNvSpPr>
            <a:spLocks noGrp="1"/>
          </p:cNvSpPr>
          <p:nvPr>
            <p:ph type="ftr" sz="quarter" idx="3"/>
          </p:nvPr>
        </p:nvSpPr>
        <p:spPr>
          <a:xfrm>
            <a:off x="4054088" y="639284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solidFill>
                  <a:srgbClr val="444D26"/>
                </a:solidFill>
              </a:rPr>
              <a:t>Jithin</a:t>
            </a:r>
            <a:r>
              <a:rPr lang="en-US" dirty="0" smtClean="0">
                <a:solidFill>
                  <a:srgbClr val="444D26"/>
                </a:solidFill>
              </a:rPr>
              <a:t> K. </a:t>
            </a:r>
            <a:r>
              <a:rPr lang="en-US" dirty="0" err="1" smtClean="0">
                <a:solidFill>
                  <a:srgbClr val="444D26"/>
                </a:solidFill>
              </a:rPr>
              <a:t>Sreedharan</a:t>
            </a:r>
            <a:r>
              <a:rPr lang="en-US" dirty="0" smtClean="0">
                <a:solidFill>
                  <a:srgbClr val="444D26"/>
                </a:solidFill>
              </a:rPr>
              <a:t>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54239" y="80755"/>
            <a:ext cx="1166108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Estimation and hypothesis testing </a:t>
            </a:r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in Chung-Lu </a:t>
            </a:r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or configuration model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sp>
        <p:nvSpPr>
          <p:cNvPr id="3" name="Slide Number Placeholder 2 1"/>
          <p:cNvSpPr>
            <a:spLocks noGrp="1"/>
          </p:cNvSpPr>
          <p:nvPr>
            <p:ph type="sldNum" sz="quarter" idx="4"/>
          </p:nvPr>
        </p:nvSpPr>
        <p:spPr>
          <a:xfrm>
            <a:off x="8852352" y="6402511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20</a:t>
            </a:fld>
            <a:endParaRPr lang="en-US" dirty="0">
              <a:solidFill>
                <a:srgbClr val="444D26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9247" y="602567"/>
            <a:ext cx="10862363" cy="32112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A5B592">
                  <a:lumMod val="75000"/>
                </a:srgbClr>
              </a:buCl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Assumption: edges labels can be written as a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function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of node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labels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Clr>
                <a:srgbClr val="A5B592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Does the true value of the given graph                                    belongs to the class of values when the edges are formed purely at random?</a:t>
            </a:r>
          </a:p>
          <a:p>
            <a:pPr lvl="0">
              <a:lnSpc>
                <a:spcPct val="150000"/>
              </a:lnSpc>
              <a:spcBef>
                <a:spcPts val="1200"/>
              </a:spcBef>
              <a:buClr>
                <a:srgbClr val="A5B592">
                  <a:lumMod val="75000"/>
                </a:srgbClr>
              </a:buClr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Cambria" panose="02040503050406030204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buClr>
                <a:srgbClr val="A5B592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Does the true value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belongs to the class when the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connections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are formed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mbria" panose="02040503050406030204"/>
              </a:rPr>
              <a:t>based on degrees alone with no other influence ? 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Cambria" panose="02040503050406030204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8" y="1528310"/>
            <a:ext cx="2203273" cy="5611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0085" y="4457344"/>
            <a:ext cx="8365515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spAutoFit/>
          </a:bodyPr>
          <a:lstStyle/>
          <a:p>
            <a:pPr>
              <a:spcBef>
                <a:spcPts val="12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Configuration model:</a:t>
            </a:r>
          </a:p>
          <a:p>
            <a:pPr marL="285750" indent="-285750"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Assume the degree sequence same as that of G.</a:t>
            </a:r>
          </a:p>
          <a:p>
            <a:pPr marL="285750" indent="-285750"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Edges formed by uniformly selecting the half edges of each node</a:t>
            </a:r>
          </a:p>
          <a:p>
            <a:pPr marL="285750" indent="-285750"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52" y="2692816"/>
            <a:ext cx="6998996" cy="2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4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21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54239" y="80755"/>
            <a:ext cx="1166108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Estimation in </a:t>
            </a:r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Chung-Lu </a:t>
            </a:r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or configuration model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1" y="3371896"/>
            <a:ext cx="6471314" cy="115931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11674" y="1623782"/>
            <a:ext cx="7038298" cy="1354217"/>
            <a:chOff x="311674" y="1623782"/>
            <a:chExt cx="7038298" cy="1354217"/>
          </a:xfrm>
        </p:grpSpPr>
        <p:sp>
          <p:nvSpPr>
            <p:cNvPr id="7" name="TextBox 6"/>
            <p:cNvSpPr txBox="1"/>
            <p:nvPr/>
          </p:nvSpPr>
          <p:spPr>
            <a:xfrm>
              <a:off x="311674" y="1623782"/>
              <a:ext cx="7038298" cy="1354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latin typeface="+mj-lt"/>
                </a:rPr>
                <a:t>Estimate</a:t>
              </a:r>
            </a:p>
            <a:p>
              <a:pPr marL="285750" indent="-285750"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2400" dirty="0" smtClean="0">
                  <a:latin typeface="+mj-lt"/>
                </a:rPr>
                <a:t>The entire degree sequence unknown; only the degrees of sampled nodes known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520" y="1771119"/>
              <a:ext cx="3635201" cy="301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279187" y="1154290"/>
                <a:ext cx="431881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  <a:latin typeface="+mj-lt"/>
                  </a:rPr>
                  <a:t>Random walk with jumps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+mj-lt"/>
                  </a:rPr>
                  <a:t>to estimate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chemeClr val="accent5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187" y="1154290"/>
                <a:ext cx="4318813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141" t="-5109" b="-160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C:\Documents\Presentation_Complexnetworks\to_create\coinflip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29" y="2045829"/>
            <a:ext cx="1080120" cy="16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464" y="4045975"/>
            <a:ext cx="4598858" cy="6381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98" y="2438116"/>
            <a:ext cx="3092114" cy="671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9458314">
            <a:off x="-413066" y="475245"/>
            <a:ext cx="2732442" cy="3076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   Details in the paper</a:t>
            </a:r>
          </a:p>
        </p:txBody>
      </p:sp>
    </p:spTree>
    <p:extLst>
      <p:ext uri="{BB962C8B-B14F-4D97-AF65-F5344CB8AC3E}">
        <p14:creationId xmlns:p14="http://schemas.microsoft.com/office/powerpoint/2010/main" val="33595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D26"/>
                </a:solidFill>
              </a:rPr>
              <a:t>Jithin</a:t>
            </a:r>
            <a:r>
              <a:rPr lang="en-US" dirty="0" smtClean="0">
                <a:solidFill>
                  <a:srgbClr val="444D26"/>
                </a:solidFill>
              </a:rPr>
              <a:t> K. </a:t>
            </a:r>
            <a:r>
              <a:rPr lang="en-US" dirty="0" err="1" smtClean="0">
                <a:solidFill>
                  <a:srgbClr val="444D26"/>
                </a:solidFill>
              </a:rPr>
              <a:t>Sreedharan</a:t>
            </a:r>
            <a:r>
              <a:rPr lang="en-US" dirty="0" smtClean="0">
                <a:solidFill>
                  <a:srgbClr val="444D26"/>
                </a:solidFill>
              </a:rPr>
              <a:t>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820106" y="6390292"/>
            <a:ext cx="2844800" cy="365125"/>
          </a:xfr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22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Hypothesis testing with the Chung-Lu model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51" y="955863"/>
            <a:ext cx="6323199" cy="7186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7932" y="999407"/>
            <a:ext cx="36669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>
                <a:latin typeface="+mj-lt"/>
              </a:rPr>
              <a:t>(</a:t>
            </a:r>
            <a:r>
              <a:rPr lang="en-US" dirty="0" err="1" smtClean="0">
                <a:latin typeface="+mj-lt"/>
              </a:rPr>
              <a:t>Lindeberg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central limit </a:t>
            </a:r>
            <a:r>
              <a:rPr lang="en-US" dirty="0" smtClean="0">
                <a:latin typeface="+mj-lt"/>
              </a:rPr>
              <a:t>theorem)</a:t>
            </a:r>
            <a:endParaRPr lang="en-US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05" y="2419257"/>
            <a:ext cx="4851200" cy="365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3991" y="1732719"/>
                <a:ext cx="691242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Look for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 smtClean="0">
                    <a:latin typeface="+mj-lt"/>
                  </a:rPr>
                  <a:t> the following satisfies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991" y="1732719"/>
                <a:ext cx="6912428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9211" b="-30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050019" y="3114415"/>
            <a:ext cx="2745006" cy="37914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+mj-lt"/>
              </a:rPr>
              <a:t>Estimate value of given graph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47424" y="3171398"/>
            <a:ext cx="3551610" cy="3057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rgbClr val="1919FF"/>
                </a:solidFill>
                <a:latin typeface="+mj-lt"/>
              </a:rPr>
              <a:t>Mean and variance of Chung-Lu graph</a:t>
            </a:r>
          </a:p>
        </p:txBody>
      </p:sp>
      <p:cxnSp>
        <p:nvCxnSpPr>
          <p:cNvPr id="17" name="Curved Connector 16"/>
          <p:cNvCxnSpPr>
            <a:stCxn id="12" idx="0"/>
          </p:cNvCxnSpPr>
          <p:nvPr/>
        </p:nvCxnSpPr>
        <p:spPr>
          <a:xfrm rot="5400000" flipH="1" flipV="1">
            <a:off x="3525884" y="2681613"/>
            <a:ext cx="329441" cy="53616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10800000">
            <a:off x="4828481" y="2847666"/>
            <a:ext cx="877638" cy="29566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6646128" y="2825307"/>
            <a:ext cx="814038" cy="36274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47424" y="124453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63882" y="4003874"/>
            <a:ext cx="4582246" cy="2682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Dogster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network: Estimator for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9176368"/>
                  </p:ext>
                </p:extLst>
              </p:nvPr>
            </p:nvGraphicFramePr>
            <p:xfrm>
              <a:off x="2206205" y="4974221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</a:rPr>
                            <a:t>Edge</a:t>
                          </a:r>
                          <a:r>
                            <a:rPr lang="en-US" baseline="0" dirty="0" smtClean="0">
                              <a:latin typeface="+mj-lt"/>
                            </a:rPr>
                            <a:t> function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</a:rPr>
                            <a:t>True</a:t>
                          </a:r>
                          <a:r>
                            <a:rPr lang="en-US" baseline="0" dirty="0" smtClean="0">
                              <a:latin typeface="+mj-lt"/>
                            </a:rPr>
                            <a:t> value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</a:rPr>
                            <a:t>Estimated value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</a:rPr>
                            <a:t>1{same breed nodes}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8.12×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8.066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80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 smtClean="0">
                              <a:solidFill>
                                <a:schemeClr val="tx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1{different breed nodes}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.17×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1.995</m:t>
                                </m:r>
                                <m:r>
                                  <a:rPr lang="en-US" sz="1800" b="0" i="1" dirty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80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chemeClr val="tx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9176368"/>
                  </p:ext>
                </p:extLst>
              </p:nvPr>
            </p:nvGraphicFramePr>
            <p:xfrm>
              <a:off x="2206205" y="4974221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</a:rPr>
                            <a:t>Edge</a:t>
                          </a:r>
                          <a:r>
                            <a:rPr lang="en-US" baseline="0" dirty="0" smtClean="0">
                              <a:latin typeface="+mj-lt"/>
                            </a:rPr>
                            <a:t> function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</a:rPr>
                            <a:t>True</a:t>
                          </a:r>
                          <a:r>
                            <a:rPr lang="en-US" baseline="0" dirty="0" smtClean="0">
                              <a:latin typeface="+mj-lt"/>
                            </a:rPr>
                            <a:t> value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</a:rPr>
                            <a:t>Estimated value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</a:rPr>
                            <a:t>1{same breed nodes}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0225" t="-108065" r="-100449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00225" t="-108065" r="-449" b="-12096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 smtClean="0">
                              <a:solidFill>
                                <a:schemeClr val="tx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1{different breed nodes}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0225" t="-211475" r="-10044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00225" t="-211475" r="-449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2" name="TextBox 31"/>
          <p:cNvSpPr txBox="1"/>
          <p:nvPr/>
        </p:nvSpPr>
        <p:spPr>
          <a:xfrm rot="19458314">
            <a:off x="-471720" y="656090"/>
            <a:ext cx="3292654" cy="30764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   More results in the paper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77" y="4045562"/>
            <a:ext cx="1411657" cy="30171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061170" y="4442501"/>
            <a:ext cx="8008312" cy="340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Percentage of graph crawled: 8.9% (edges), 18.51% (nodes)</a:t>
            </a:r>
          </a:p>
        </p:txBody>
      </p:sp>
    </p:spTree>
    <p:extLst>
      <p:ext uri="{BB962C8B-B14F-4D97-AF65-F5344CB8AC3E}">
        <p14:creationId xmlns:p14="http://schemas.microsoft.com/office/powerpoint/2010/main" val="227525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6" grpId="0"/>
      <p:bldP spid="29" grpId="0"/>
      <p:bldP spid="32" grpId="0" animBg="1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D26"/>
                </a:solidFill>
              </a:rPr>
              <a:t>Jithin</a:t>
            </a:r>
            <a:r>
              <a:rPr lang="en-US" dirty="0" smtClean="0">
                <a:solidFill>
                  <a:srgbClr val="444D26"/>
                </a:solidFill>
              </a:rPr>
              <a:t> K. </a:t>
            </a:r>
            <a:r>
              <a:rPr lang="en-US" dirty="0" err="1" smtClean="0">
                <a:solidFill>
                  <a:srgbClr val="444D26"/>
                </a:solidFill>
              </a:rPr>
              <a:t>Sreedharan</a:t>
            </a:r>
            <a:r>
              <a:rPr lang="en-US" dirty="0" smtClean="0">
                <a:solidFill>
                  <a:srgbClr val="444D26"/>
                </a:solidFill>
              </a:rPr>
              <a:t>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23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Conclusions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5172" y="764347"/>
            <a:ext cx="11354062" cy="49552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spAutoFit/>
          </a:bodyPr>
          <a:lstStyle/>
          <a:p>
            <a:pPr marL="285750" indent="-285750">
              <a:spcBef>
                <a:spcPts val="1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Unbiased</a:t>
            </a:r>
            <a:r>
              <a:rPr lang="en-US" sz="2400" dirty="0" smtClean="0">
                <a:latin typeface="+mj-lt"/>
              </a:rPr>
              <a:t> estimator of </a:t>
            </a:r>
          </a:p>
          <a:p>
            <a:pPr marL="285750" indent="-285750">
              <a:spcBef>
                <a:spcPts val="1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j-lt"/>
              </a:rPr>
              <a:t>Propose dynamic super-node: </a:t>
            </a:r>
          </a:p>
          <a:p>
            <a:pPr marL="800100" lvl="1" indent="-342900">
              <a:spcBef>
                <a:spcPts val="1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</a:rPr>
              <a:t>Short parallel random walk crawls</a:t>
            </a:r>
          </a:p>
          <a:p>
            <a:pPr marL="800100" lvl="1" indent="-342900">
              <a:spcBef>
                <a:spcPts val="1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smtClean="0">
                <a:latin typeface="+mj-lt"/>
              </a:rPr>
              <a:t>Parameter-free </a:t>
            </a:r>
            <a:r>
              <a:rPr lang="en-US" sz="2400" dirty="0" smtClean="0">
                <a:latin typeface="+mj-lt"/>
              </a:rPr>
              <a:t>crawling</a:t>
            </a:r>
          </a:p>
          <a:p>
            <a:pPr marL="285750" indent="-285750">
              <a:spcBef>
                <a:spcPts val="1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j-lt"/>
              </a:rPr>
              <a:t>Provides real-time assessment of estimation accuracy:</a:t>
            </a:r>
          </a:p>
          <a:p>
            <a:pPr marL="800100" lvl="1" indent="-342900">
              <a:spcBef>
                <a:spcPts val="1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</a:rPr>
              <a:t>Bayesian formulation: 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posterior distribution</a:t>
            </a:r>
            <a:r>
              <a:rPr lang="en-US" sz="2400" dirty="0" smtClean="0">
                <a:latin typeface="+mj-lt"/>
              </a:rPr>
              <a:t>, matches well true histogram</a:t>
            </a:r>
          </a:p>
          <a:p>
            <a:pPr marL="285750" indent="-285750">
              <a:spcBef>
                <a:spcPts val="1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+mj-lt"/>
              </a:rPr>
              <a:t>If the given network forms connections 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randomly:</a:t>
            </a:r>
          </a:p>
          <a:p>
            <a:pPr marL="800100" lvl="1" indent="-342900">
              <a:spcBef>
                <a:spcPts val="1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</a:rPr>
              <a:t>Estimation of expected value and variance of</a:t>
            </a:r>
          </a:p>
          <a:p>
            <a:pPr marL="800100" lvl="1" indent="-342900">
              <a:spcBef>
                <a:spcPts val="15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</a:rPr>
              <a:t>Check whether original network value samples from distribution of 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68" y="827446"/>
            <a:ext cx="2821488" cy="718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59" y="4781562"/>
            <a:ext cx="1073371" cy="301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915" y="5317241"/>
            <a:ext cx="1015917" cy="302815"/>
          </a:xfrm>
          <a:prstGeom prst="rect">
            <a:avLst/>
          </a:prstGeom>
        </p:spPr>
      </p:pic>
      <p:grpSp>
        <p:nvGrpSpPr>
          <p:cNvPr id="121" name="Group 120"/>
          <p:cNvGrpSpPr/>
          <p:nvPr/>
        </p:nvGrpSpPr>
        <p:grpSpPr>
          <a:xfrm>
            <a:off x="2665130" y="3734821"/>
            <a:ext cx="4311278" cy="2655471"/>
            <a:chOff x="2665130" y="3734821"/>
            <a:chExt cx="4311278" cy="2655471"/>
          </a:xfrm>
        </p:grpSpPr>
        <p:grpSp>
          <p:nvGrpSpPr>
            <p:cNvPr id="51" name="Group 50"/>
            <p:cNvGrpSpPr/>
            <p:nvPr/>
          </p:nvGrpSpPr>
          <p:grpSpPr>
            <a:xfrm>
              <a:off x="2665130" y="3734821"/>
              <a:ext cx="1827034" cy="2655471"/>
              <a:chOff x="309498" y="522708"/>
              <a:chExt cx="4450714" cy="6150066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2811676" y="522708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b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032155" y="882748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a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559443" y="659201"/>
                <a:ext cx="540000" cy="540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c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156677" y="1188287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d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815300" y="1820682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e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125523" y="2451556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f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35280" y="3046101"/>
                <a:ext cx="540000" cy="540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g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449286" y="3170872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latin typeface="+mj-lt"/>
                    <a:ea typeface="Cambria Math" panose="02040503050406030204" pitchFamily="18" charset="0"/>
                  </a:rPr>
                  <a:t>i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115616" y="2091516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h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631656" y="4077072"/>
                <a:ext cx="540000" cy="540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k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220212" y="3573016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l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098170" y="5556710"/>
                <a:ext cx="540001" cy="54000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m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886049" y="5376690"/>
                <a:ext cx="540001" cy="54000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n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081676" y="6132773"/>
                <a:ext cx="540001" cy="54000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p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993573" y="5916749"/>
                <a:ext cx="540001" cy="540001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q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09498" y="4944641"/>
                <a:ext cx="540001" cy="54000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r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68" name="Straight Connector 67"/>
              <p:cNvCxnSpPr>
                <a:stCxn id="52" idx="4"/>
                <a:endCxn id="56" idx="0"/>
              </p:cNvCxnSpPr>
              <p:nvPr/>
            </p:nvCxnSpPr>
            <p:spPr>
              <a:xfrm>
                <a:off x="3081676" y="1062708"/>
                <a:ext cx="3624" cy="757974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53" idx="5"/>
                <a:endCxn id="56" idx="1"/>
              </p:cNvCxnSpPr>
              <p:nvPr/>
            </p:nvCxnSpPr>
            <p:spPr>
              <a:xfrm>
                <a:off x="2493074" y="1343667"/>
                <a:ext cx="401307" cy="55609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3276219" y="1120120"/>
                <a:ext cx="362305" cy="779643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5" idx="3"/>
                <a:endCxn id="56" idx="6"/>
              </p:cNvCxnSpPr>
              <p:nvPr/>
            </p:nvCxnSpPr>
            <p:spPr>
              <a:xfrm flipH="1">
                <a:off x="3355300" y="1649206"/>
                <a:ext cx="880458" cy="44147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0" idx="4"/>
                <a:endCxn id="59" idx="0"/>
              </p:cNvCxnSpPr>
              <p:nvPr/>
            </p:nvCxnSpPr>
            <p:spPr>
              <a:xfrm>
                <a:off x="1385616" y="2631516"/>
                <a:ext cx="333670" cy="53935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9" idx="6"/>
                <a:endCxn id="58" idx="2"/>
              </p:cNvCxnSpPr>
              <p:nvPr/>
            </p:nvCxnSpPr>
            <p:spPr>
              <a:xfrm flipV="1">
                <a:off x="1989286" y="3316101"/>
                <a:ext cx="645994" cy="124771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56" idx="4"/>
                <a:endCxn id="58" idx="0"/>
              </p:cNvCxnSpPr>
              <p:nvPr/>
            </p:nvCxnSpPr>
            <p:spPr>
              <a:xfrm flipH="1">
                <a:off x="2905280" y="2360682"/>
                <a:ext cx="180020" cy="685419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56" idx="5"/>
                <a:endCxn id="57" idx="1"/>
              </p:cNvCxnSpPr>
              <p:nvPr/>
            </p:nvCxnSpPr>
            <p:spPr>
              <a:xfrm>
                <a:off x="3276219" y="2281601"/>
                <a:ext cx="928385" cy="24903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57" idx="3"/>
                <a:endCxn id="58" idx="7"/>
              </p:cNvCxnSpPr>
              <p:nvPr/>
            </p:nvCxnSpPr>
            <p:spPr>
              <a:xfrm flipH="1">
                <a:off x="3096199" y="2912475"/>
                <a:ext cx="1108405" cy="212707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58" idx="4"/>
                <a:endCxn id="61" idx="0"/>
              </p:cNvCxnSpPr>
              <p:nvPr/>
            </p:nvCxnSpPr>
            <p:spPr>
              <a:xfrm flipH="1">
                <a:off x="2901656" y="3586101"/>
                <a:ext cx="3624" cy="490971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59" idx="5"/>
                <a:endCxn id="61" idx="2"/>
              </p:cNvCxnSpPr>
              <p:nvPr/>
            </p:nvCxnSpPr>
            <p:spPr>
              <a:xfrm>
                <a:off x="1910205" y="3631791"/>
                <a:ext cx="721451" cy="715281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61" idx="6"/>
                <a:endCxn id="62" idx="2"/>
              </p:cNvCxnSpPr>
              <p:nvPr/>
            </p:nvCxnSpPr>
            <p:spPr>
              <a:xfrm flipV="1">
                <a:off x="3171656" y="3843016"/>
                <a:ext cx="1048556" cy="50405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64" idx="5"/>
                <a:endCxn id="65" idx="1"/>
              </p:cNvCxnSpPr>
              <p:nvPr/>
            </p:nvCxnSpPr>
            <p:spPr>
              <a:xfrm>
                <a:off x="2346969" y="5837609"/>
                <a:ext cx="813790" cy="37424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63" idx="3"/>
                <a:endCxn id="65" idx="7"/>
              </p:cNvCxnSpPr>
              <p:nvPr/>
            </p:nvCxnSpPr>
            <p:spPr>
              <a:xfrm flipH="1">
                <a:off x="3542595" y="6017630"/>
                <a:ext cx="634658" cy="19422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67" idx="5"/>
                <a:endCxn id="66" idx="1"/>
              </p:cNvCxnSpPr>
              <p:nvPr/>
            </p:nvCxnSpPr>
            <p:spPr>
              <a:xfrm>
                <a:off x="770416" y="5405561"/>
                <a:ext cx="302237" cy="590269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66" idx="7"/>
                <a:endCxn id="64" idx="3"/>
              </p:cNvCxnSpPr>
              <p:nvPr/>
            </p:nvCxnSpPr>
            <p:spPr>
              <a:xfrm flipV="1">
                <a:off x="1454494" y="5837609"/>
                <a:ext cx="510637" cy="158221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66" idx="6"/>
                <a:endCxn id="65" idx="2"/>
              </p:cNvCxnSpPr>
              <p:nvPr/>
            </p:nvCxnSpPr>
            <p:spPr>
              <a:xfrm>
                <a:off x="1533574" y="6186750"/>
                <a:ext cx="1548102" cy="216024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64" idx="6"/>
                <a:endCxn id="63" idx="2"/>
              </p:cNvCxnSpPr>
              <p:nvPr/>
            </p:nvCxnSpPr>
            <p:spPr>
              <a:xfrm>
                <a:off x="2426049" y="5646690"/>
                <a:ext cx="1672121" cy="18002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5126912" y="3761649"/>
              <a:ext cx="1812247" cy="2358601"/>
              <a:chOff x="251520" y="522708"/>
              <a:chExt cx="4508692" cy="546251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2811676" y="522708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b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032155" y="882748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a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156677" y="1188287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d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815300" y="1820682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e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125523" y="2451556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f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449286" y="3170872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latin typeface="+mj-lt"/>
                    <a:ea typeface="Cambria Math" panose="02040503050406030204" pitchFamily="18" charset="0"/>
                  </a:rPr>
                  <a:t>i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1115616" y="2091516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h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220212" y="3573016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l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040192" y="4869160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m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1828071" y="4689140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n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023699" y="5445224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p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51520" y="4257092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  <a:ea typeface="Cambria Math" panose="02040503050406030204" pitchFamily="18" charset="0"/>
                  </a:rPr>
                  <a:t>r</a:t>
                </a:r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99" name="Straight Connector 98"/>
              <p:cNvCxnSpPr>
                <a:stCxn id="87" idx="4"/>
                <a:endCxn id="90" idx="0"/>
              </p:cNvCxnSpPr>
              <p:nvPr/>
            </p:nvCxnSpPr>
            <p:spPr>
              <a:xfrm>
                <a:off x="3081676" y="1062708"/>
                <a:ext cx="3624" cy="757974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88" idx="5"/>
                <a:endCxn id="90" idx="1"/>
              </p:cNvCxnSpPr>
              <p:nvPr/>
            </p:nvCxnSpPr>
            <p:spPr>
              <a:xfrm>
                <a:off x="2493074" y="1343667"/>
                <a:ext cx="401307" cy="55609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endCxn id="90" idx="4"/>
              </p:cNvCxnSpPr>
              <p:nvPr/>
            </p:nvCxnSpPr>
            <p:spPr>
              <a:xfrm flipH="1" flipV="1">
                <a:off x="3085300" y="2360682"/>
                <a:ext cx="85392" cy="810194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89" idx="3"/>
                <a:endCxn id="90" idx="6"/>
              </p:cNvCxnSpPr>
              <p:nvPr/>
            </p:nvCxnSpPr>
            <p:spPr>
              <a:xfrm flipH="1">
                <a:off x="3355300" y="1649206"/>
                <a:ext cx="880458" cy="44147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3" idx="4"/>
                <a:endCxn id="92" idx="0"/>
              </p:cNvCxnSpPr>
              <p:nvPr/>
            </p:nvCxnSpPr>
            <p:spPr>
              <a:xfrm>
                <a:off x="1385616" y="2631516"/>
                <a:ext cx="333670" cy="53935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stCxn id="92" idx="6"/>
                <a:endCxn id="116" idx="1"/>
              </p:cNvCxnSpPr>
              <p:nvPr/>
            </p:nvCxnSpPr>
            <p:spPr>
              <a:xfrm flipV="1">
                <a:off x="1989286" y="3236876"/>
                <a:ext cx="649182" cy="20399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2931808" y="2298510"/>
                <a:ext cx="6342" cy="882575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90" idx="5"/>
                <a:endCxn id="91" idx="1"/>
              </p:cNvCxnSpPr>
              <p:nvPr/>
            </p:nvCxnSpPr>
            <p:spPr>
              <a:xfrm>
                <a:off x="3276219" y="2281601"/>
                <a:ext cx="928385" cy="24903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91" idx="3"/>
                <a:endCxn id="116" idx="7"/>
              </p:cNvCxnSpPr>
              <p:nvPr/>
            </p:nvCxnSpPr>
            <p:spPr>
              <a:xfrm flipH="1">
                <a:off x="3365393" y="2912475"/>
                <a:ext cx="839211" cy="324401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92" idx="5"/>
                <a:endCxn id="116" idx="2"/>
              </p:cNvCxnSpPr>
              <p:nvPr/>
            </p:nvCxnSpPr>
            <p:spPr>
              <a:xfrm flipV="1">
                <a:off x="1910205" y="3570153"/>
                <a:ext cx="577712" cy="61638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16" idx="6"/>
                <a:endCxn id="94" idx="2"/>
              </p:cNvCxnSpPr>
              <p:nvPr/>
            </p:nvCxnSpPr>
            <p:spPr>
              <a:xfrm>
                <a:off x="3515944" y="3570153"/>
                <a:ext cx="704268" cy="272863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96" idx="5"/>
                <a:endCxn id="97" idx="1"/>
              </p:cNvCxnSpPr>
              <p:nvPr/>
            </p:nvCxnSpPr>
            <p:spPr>
              <a:xfrm>
                <a:off x="2288990" y="5150059"/>
                <a:ext cx="813790" cy="37424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95" idx="3"/>
                <a:endCxn id="97" idx="7"/>
              </p:cNvCxnSpPr>
              <p:nvPr/>
            </p:nvCxnSpPr>
            <p:spPr>
              <a:xfrm flipH="1">
                <a:off x="3484618" y="5330079"/>
                <a:ext cx="634655" cy="19422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98" idx="7"/>
              </p:cNvCxnSpPr>
              <p:nvPr/>
            </p:nvCxnSpPr>
            <p:spPr>
              <a:xfrm flipV="1">
                <a:off x="712439" y="3753037"/>
                <a:ext cx="1856218" cy="583136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6" idx="3"/>
                <a:endCxn id="96" idx="0"/>
              </p:cNvCxnSpPr>
              <p:nvPr/>
            </p:nvCxnSpPr>
            <p:spPr>
              <a:xfrm flipH="1">
                <a:off x="2098071" y="3903429"/>
                <a:ext cx="540397" cy="785711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6" idx="4"/>
              </p:cNvCxnSpPr>
              <p:nvPr/>
            </p:nvCxnSpPr>
            <p:spPr>
              <a:xfrm>
                <a:off x="3001931" y="3905424"/>
                <a:ext cx="173409" cy="156784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96" idx="6"/>
                <a:endCxn id="95" idx="2"/>
              </p:cNvCxnSpPr>
              <p:nvPr/>
            </p:nvCxnSpPr>
            <p:spPr>
              <a:xfrm>
                <a:off x="2368071" y="4959140"/>
                <a:ext cx="1672121" cy="18002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/>
              <p:cNvSpPr/>
              <p:nvPr/>
            </p:nvSpPr>
            <p:spPr>
              <a:xfrm>
                <a:off x="2487917" y="3098828"/>
                <a:ext cx="1028027" cy="942649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122" y="3362181"/>
                <a:ext cx="419961" cy="379581"/>
              </a:xfrm>
              <a:prstGeom prst="rect">
                <a:avLst/>
              </a:prstGeom>
            </p:spPr>
          </p:pic>
        </p:grpSp>
        <p:sp>
          <p:nvSpPr>
            <p:cNvPr id="118" name="Right Arrow 117"/>
            <p:cNvSpPr/>
            <p:nvPr/>
          </p:nvSpPr>
          <p:spPr>
            <a:xfrm>
              <a:off x="4691582" y="4581027"/>
              <a:ext cx="474982" cy="283971"/>
            </a:xfrm>
            <a:prstGeom prst="rightArrow">
              <a:avLst/>
            </a:prstGeom>
            <a:solidFill>
              <a:srgbClr val="4E5732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687780" y="5203155"/>
              <a:ext cx="1288628" cy="1082866"/>
            </a:xfrm>
            <a:custGeom>
              <a:avLst/>
              <a:gdLst>
                <a:gd name="connsiteX0" fmla="*/ 412595 w 1773043"/>
                <a:gd name="connsiteY0" fmla="*/ 0 h 1405054"/>
                <a:gd name="connsiteX1" fmla="*/ 390292 w 1773043"/>
                <a:gd name="connsiteY1" fmla="*/ 89210 h 1405054"/>
                <a:gd name="connsiteX2" fmla="*/ 312234 w 1773043"/>
                <a:gd name="connsiteY2" fmla="*/ 156117 h 1405054"/>
                <a:gd name="connsiteX3" fmla="*/ 289931 w 1773043"/>
                <a:gd name="connsiteY3" fmla="*/ 178419 h 1405054"/>
                <a:gd name="connsiteX4" fmla="*/ 245326 w 1773043"/>
                <a:gd name="connsiteY4" fmla="*/ 267629 h 1405054"/>
                <a:gd name="connsiteX5" fmla="*/ 223024 w 1773043"/>
                <a:gd name="connsiteY5" fmla="*/ 312234 h 1405054"/>
                <a:gd name="connsiteX6" fmla="*/ 144965 w 1773043"/>
                <a:gd name="connsiteY6" fmla="*/ 379141 h 1405054"/>
                <a:gd name="connsiteX7" fmla="*/ 122663 w 1773043"/>
                <a:gd name="connsiteY7" fmla="*/ 401444 h 1405054"/>
                <a:gd name="connsiteX8" fmla="*/ 89209 w 1773043"/>
                <a:gd name="connsiteY8" fmla="*/ 423746 h 1405054"/>
                <a:gd name="connsiteX9" fmla="*/ 33453 w 1773043"/>
                <a:gd name="connsiteY9" fmla="*/ 468351 h 1405054"/>
                <a:gd name="connsiteX10" fmla="*/ 0 w 1773043"/>
                <a:gd name="connsiteY10" fmla="*/ 646771 h 1405054"/>
                <a:gd name="connsiteX11" fmla="*/ 11151 w 1773043"/>
                <a:gd name="connsiteY11" fmla="*/ 724829 h 1405054"/>
                <a:gd name="connsiteX12" fmla="*/ 78058 w 1773043"/>
                <a:gd name="connsiteY12" fmla="*/ 802888 h 1405054"/>
                <a:gd name="connsiteX13" fmla="*/ 100361 w 1773043"/>
                <a:gd name="connsiteY13" fmla="*/ 825190 h 1405054"/>
                <a:gd name="connsiteX14" fmla="*/ 122663 w 1773043"/>
                <a:gd name="connsiteY14" fmla="*/ 847493 h 1405054"/>
                <a:gd name="connsiteX15" fmla="*/ 156117 w 1773043"/>
                <a:gd name="connsiteY15" fmla="*/ 858644 h 1405054"/>
                <a:gd name="connsiteX16" fmla="*/ 189570 w 1773043"/>
                <a:gd name="connsiteY16" fmla="*/ 880946 h 1405054"/>
                <a:gd name="connsiteX17" fmla="*/ 278780 w 1773043"/>
                <a:gd name="connsiteY17" fmla="*/ 903249 h 1405054"/>
                <a:gd name="connsiteX18" fmla="*/ 312234 w 1773043"/>
                <a:gd name="connsiteY18" fmla="*/ 914400 h 1405054"/>
                <a:gd name="connsiteX19" fmla="*/ 401443 w 1773043"/>
                <a:gd name="connsiteY19" fmla="*/ 992459 h 1405054"/>
                <a:gd name="connsiteX20" fmla="*/ 457200 w 1773043"/>
                <a:gd name="connsiteY20" fmla="*/ 1037063 h 1405054"/>
                <a:gd name="connsiteX21" fmla="*/ 490653 w 1773043"/>
                <a:gd name="connsiteY21" fmla="*/ 1048215 h 1405054"/>
                <a:gd name="connsiteX22" fmla="*/ 557561 w 1773043"/>
                <a:gd name="connsiteY22" fmla="*/ 1092819 h 1405054"/>
                <a:gd name="connsiteX23" fmla="*/ 579863 w 1773043"/>
                <a:gd name="connsiteY23" fmla="*/ 1182029 h 1405054"/>
                <a:gd name="connsiteX24" fmla="*/ 591014 w 1773043"/>
                <a:gd name="connsiteY24" fmla="*/ 1226634 h 1405054"/>
                <a:gd name="connsiteX25" fmla="*/ 613317 w 1773043"/>
                <a:gd name="connsiteY25" fmla="*/ 1248937 h 1405054"/>
                <a:gd name="connsiteX26" fmla="*/ 635619 w 1773043"/>
                <a:gd name="connsiteY26" fmla="*/ 1293541 h 1405054"/>
                <a:gd name="connsiteX27" fmla="*/ 657922 w 1773043"/>
                <a:gd name="connsiteY27" fmla="*/ 1315844 h 1405054"/>
                <a:gd name="connsiteX28" fmla="*/ 702526 w 1773043"/>
                <a:gd name="connsiteY28" fmla="*/ 1382751 h 1405054"/>
                <a:gd name="connsiteX29" fmla="*/ 769434 w 1773043"/>
                <a:gd name="connsiteY29" fmla="*/ 1405054 h 1405054"/>
                <a:gd name="connsiteX30" fmla="*/ 903248 w 1773043"/>
                <a:gd name="connsiteY30" fmla="*/ 1382751 h 1405054"/>
                <a:gd name="connsiteX31" fmla="*/ 936702 w 1773043"/>
                <a:gd name="connsiteY31" fmla="*/ 1371600 h 1405054"/>
                <a:gd name="connsiteX32" fmla="*/ 1014761 w 1773043"/>
                <a:gd name="connsiteY32" fmla="*/ 1304693 h 1405054"/>
                <a:gd name="connsiteX33" fmla="*/ 1037063 w 1773043"/>
                <a:gd name="connsiteY33" fmla="*/ 1282390 h 1405054"/>
                <a:gd name="connsiteX34" fmla="*/ 1103970 w 1773043"/>
                <a:gd name="connsiteY34" fmla="*/ 1226634 h 1405054"/>
                <a:gd name="connsiteX35" fmla="*/ 1193180 w 1773043"/>
                <a:gd name="connsiteY35" fmla="*/ 1215483 h 1405054"/>
                <a:gd name="connsiteX36" fmla="*/ 1237785 w 1773043"/>
                <a:gd name="connsiteY36" fmla="*/ 1126273 h 1405054"/>
                <a:gd name="connsiteX37" fmla="*/ 1248936 w 1773043"/>
                <a:gd name="connsiteY37" fmla="*/ 1092819 h 1405054"/>
                <a:gd name="connsiteX38" fmla="*/ 1215483 w 1773043"/>
                <a:gd name="connsiteY38" fmla="*/ 1037063 h 1405054"/>
                <a:gd name="connsiteX39" fmla="*/ 1204331 w 1773043"/>
                <a:gd name="connsiteY39" fmla="*/ 1003610 h 1405054"/>
                <a:gd name="connsiteX40" fmla="*/ 1271239 w 1773043"/>
                <a:gd name="connsiteY40" fmla="*/ 936702 h 1405054"/>
                <a:gd name="connsiteX41" fmla="*/ 1460809 w 1773043"/>
                <a:gd name="connsiteY41" fmla="*/ 947854 h 1405054"/>
                <a:gd name="connsiteX42" fmla="*/ 1505414 w 1773043"/>
                <a:gd name="connsiteY42" fmla="*/ 959005 h 1405054"/>
                <a:gd name="connsiteX43" fmla="*/ 1594624 w 1773043"/>
                <a:gd name="connsiteY43" fmla="*/ 970156 h 1405054"/>
                <a:gd name="connsiteX44" fmla="*/ 1650380 w 1773043"/>
                <a:gd name="connsiteY44" fmla="*/ 959005 h 1405054"/>
                <a:gd name="connsiteX45" fmla="*/ 1683834 w 1773043"/>
                <a:gd name="connsiteY45" fmla="*/ 936702 h 1405054"/>
                <a:gd name="connsiteX46" fmla="*/ 1761892 w 1773043"/>
                <a:gd name="connsiteY46" fmla="*/ 847493 h 1405054"/>
                <a:gd name="connsiteX47" fmla="*/ 1773043 w 1773043"/>
                <a:gd name="connsiteY47" fmla="*/ 814039 h 1405054"/>
                <a:gd name="connsiteX48" fmla="*/ 1761892 w 1773043"/>
                <a:gd name="connsiteY48" fmla="*/ 669073 h 1405054"/>
                <a:gd name="connsiteX49" fmla="*/ 1739590 w 1773043"/>
                <a:gd name="connsiteY49" fmla="*/ 635619 h 1405054"/>
                <a:gd name="connsiteX50" fmla="*/ 1683834 w 1773043"/>
                <a:gd name="connsiteY50" fmla="*/ 579863 h 1405054"/>
                <a:gd name="connsiteX51" fmla="*/ 1661531 w 1773043"/>
                <a:gd name="connsiteY51" fmla="*/ 557561 h 1405054"/>
                <a:gd name="connsiteX52" fmla="*/ 1616926 w 1773043"/>
                <a:gd name="connsiteY52" fmla="*/ 535259 h 1405054"/>
                <a:gd name="connsiteX53" fmla="*/ 1605775 w 1773043"/>
                <a:gd name="connsiteY53" fmla="*/ 501805 h 1405054"/>
                <a:gd name="connsiteX54" fmla="*/ 1550019 w 1773043"/>
                <a:gd name="connsiteY54" fmla="*/ 468351 h 1405054"/>
                <a:gd name="connsiteX55" fmla="*/ 1505414 w 1773043"/>
                <a:gd name="connsiteY55" fmla="*/ 457200 h 1405054"/>
                <a:gd name="connsiteX56" fmla="*/ 1438507 w 1773043"/>
                <a:gd name="connsiteY56" fmla="*/ 434898 h 1405054"/>
                <a:gd name="connsiteX57" fmla="*/ 1338146 w 1773043"/>
                <a:gd name="connsiteY57" fmla="*/ 412595 h 1405054"/>
                <a:gd name="connsiteX58" fmla="*/ 1260087 w 1773043"/>
                <a:gd name="connsiteY58" fmla="*/ 401444 h 1405054"/>
                <a:gd name="connsiteX59" fmla="*/ 1126273 w 1773043"/>
                <a:gd name="connsiteY59" fmla="*/ 423746 h 1405054"/>
                <a:gd name="connsiteX60" fmla="*/ 1081668 w 1773043"/>
                <a:gd name="connsiteY60" fmla="*/ 479502 h 1405054"/>
                <a:gd name="connsiteX61" fmla="*/ 1025912 w 1773043"/>
                <a:gd name="connsiteY61" fmla="*/ 524107 h 1405054"/>
                <a:gd name="connsiteX62" fmla="*/ 1003609 w 1773043"/>
                <a:gd name="connsiteY62" fmla="*/ 501805 h 1405054"/>
                <a:gd name="connsiteX63" fmla="*/ 981307 w 1773043"/>
                <a:gd name="connsiteY63" fmla="*/ 434898 h 1405054"/>
                <a:gd name="connsiteX64" fmla="*/ 959004 w 1773043"/>
                <a:gd name="connsiteY64" fmla="*/ 367990 h 1405054"/>
                <a:gd name="connsiteX65" fmla="*/ 936702 w 1773043"/>
                <a:gd name="connsiteY65" fmla="*/ 301083 h 1405054"/>
                <a:gd name="connsiteX66" fmla="*/ 925551 w 1773043"/>
                <a:gd name="connsiteY66" fmla="*/ 267629 h 1405054"/>
                <a:gd name="connsiteX67" fmla="*/ 892097 w 1773043"/>
                <a:gd name="connsiteY67" fmla="*/ 144966 h 1405054"/>
                <a:gd name="connsiteX68" fmla="*/ 869795 w 1773043"/>
                <a:gd name="connsiteY68" fmla="*/ 133815 h 140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773043" h="1405054">
                  <a:moveTo>
                    <a:pt x="412595" y="0"/>
                  </a:moveTo>
                  <a:cubicBezTo>
                    <a:pt x="411426" y="5845"/>
                    <a:pt x="399816" y="75877"/>
                    <a:pt x="390292" y="89210"/>
                  </a:cubicBezTo>
                  <a:cubicBezTo>
                    <a:pt x="354503" y="139315"/>
                    <a:pt x="351523" y="124686"/>
                    <a:pt x="312234" y="156117"/>
                  </a:cubicBezTo>
                  <a:cubicBezTo>
                    <a:pt x="304024" y="162685"/>
                    <a:pt x="297365" y="170985"/>
                    <a:pt x="289931" y="178419"/>
                  </a:cubicBezTo>
                  <a:cubicBezTo>
                    <a:pt x="264304" y="255301"/>
                    <a:pt x="284253" y="228704"/>
                    <a:pt x="245326" y="267629"/>
                  </a:cubicBezTo>
                  <a:cubicBezTo>
                    <a:pt x="237892" y="282497"/>
                    <a:pt x="232998" y="298935"/>
                    <a:pt x="223024" y="312234"/>
                  </a:cubicBezTo>
                  <a:cubicBezTo>
                    <a:pt x="182757" y="365924"/>
                    <a:pt x="187110" y="345425"/>
                    <a:pt x="144965" y="379141"/>
                  </a:cubicBezTo>
                  <a:cubicBezTo>
                    <a:pt x="136755" y="385709"/>
                    <a:pt x="130873" y="394876"/>
                    <a:pt x="122663" y="401444"/>
                  </a:cubicBezTo>
                  <a:cubicBezTo>
                    <a:pt x="112198" y="409816"/>
                    <a:pt x="99674" y="415374"/>
                    <a:pt x="89209" y="423746"/>
                  </a:cubicBezTo>
                  <a:cubicBezTo>
                    <a:pt x="9761" y="487304"/>
                    <a:pt x="136421" y="399708"/>
                    <a:pt x="33453" y="468351"/>
                  </a:cubicBezTo>
                  <a:cubicBezTo>
                    <a:pt x="-662" y="570698"/>
                    <a:pt x="13490" y="511867"/>
                    <a:pt x="0" y="646771"/>
                  </a:cubicBezTo>
                  <a:cubicBezTo>
                    <a:pt x="3717" y="672790"/>
                    <a:pt x="3599" y="699654"/>
                    <a:pt x="11151" y="724829"/>
                  </a:cubicBezTo>
                  <a:cubicBezTo>
                    <a:pt x="18430" y="749092"/>
                    <a:pt x="65846" y="790676"/>
                    <a:pt x="78058" y="802888"/>
                  </a:cubicBezTo>
                  <a:lnTo>
                    <a:pt x="100361" y="825190"/>
                  </a:lnTo>
                  <a:cubicBezTo>
                    <a:pt x="107795" y="832624"/>
                    <a:pt x="112689" y="844168"/>
                    <a:pt x="122663" y="847493"/>
                  </a:cubicBezTo>
                  <a:lnTo>
                    <a:pt x="156117" y="858644"/>
                  </a:lnTo>
                  <a:cubicBezTo>
                    <a:pt x="167268" y="866078"/>
                    <a:pt x="176975" y="876366"/>
                    <a:pt x="189570" y="880946"/>
                  </a:cubicBezTo>
                  <a:cubicBezTo>
                    <a:pt x="218376" y="891421"/>
                    <a:pt x="249701" y="893556"/>
                    <a:pt x="278780" y="903249"/>
                  </a:cubicBezTo>
                  <a:lnTo>
                    <a:pt x="312234" y="914400"/>
                  </a:lnTo>
                  <a:cubicBezTo>
                    <a:pt x="449784" y="1051950"/>
                    <a:pt x="309246" y="918701"/>
                    <a:pt x="401443" y="992459"/>
                  </a:cubicBezTo>
                  <a:cubicBezTo>
                    <a:pt x="436015" y="1020117"/>
                    <a:pt x="411439" y="1014182"/>
                    <a:pt x="457200" y="1037063"/>
                  </a:cubicBezTo>
                  <a:cubicBezTo>
                    <a:pt x="467713" y="1042320"/>
                    <a:pt x="480378" y="1042507"/>
                    <a:pt x="490653" y="1048215"/>
                  </a:cubicBezTo>
                  <a:cubicBezTo>
                    <a:pt x="514084" y="1061232"/>
                    <a:pt x="557561" y="1092819"/>
                    <a:pt x="557561" y="1092819"/>
                  </a:cubicBezTo>
                  <a:cubicBezTo>
                    <a:pt x="577487" y="1152599"/>
                    <a:pt x="561921" y="1101290"/>
                    <a:pt x="579863" y="1182029"/>
                  </a:cubicBezTo>
                  <a:cubicBezTo>
                    <a:pt x="583188" y="1196990"/>
                    <a:pt x="584160" y="1212926"/>
                    <a:pt x="591014" y="1226634"/>
                  </a:cubicBezTo>
                  <a:cubicBezTo>
                    <a:pt x="595716" y="1236038"/>
                    <a:pt x="607485" y="1240189"/>
                    <a:pt x="613317" y="1248937"/>
                  </a:cubicBezTo>
                  <a:cubicBezTo>
                    <a:pt x="622538" y="1262768"/>
                    <a:pt x="626398" y="1279710"/>
                    <a:pt x="635619" y="1293541"/>
                  </a:cubicBezTo>
                  <a:cubicBezTo>
                    <a:pt x="641451" y="1302289"/>
                    <a:pt x="651614" y="1307433"/>
                    <a:pt x="657922" y="1315844"/>
                  </a:cubicBezTo>
                  <a:cubicBezTo>
                    <a:pt x="674004" y="1337287"/>
                    <a:pt x="677098" y="1374275"/>
                    <a:pt x="702526" y="1382751"/>
                  </a:cubicBezTo>
                  <a:lnTo>
                    <a:pt x="769434" y="1405054"/>
                  </a:lnTo>
                  <a:cubicBezTo>
                    <a:pt x="814039" y="1397620"/>
                    <a:pt x="860348" y="1397050"/>
                    <a:pt x="903248" y="1382751"/>
                  </a:cubicBezTo>
                  <a:cubicBezTo>
                    <a:pt x="914399" y="1379034"/>
                    <a:pt x="926188" y="1376857"/>
                    <a:pt x="936702" y="1371600"/>
                  </a:cubicBezTo>
                  <a:cubicBezTo>
                    <a:pt x="970669" y="1354617"/>
                    <a:pt x="987324" y="1332130"/>
                    <a:pt x="1014761" y="1304693"/>
                  </a:cubicBezTo>
                  <a:lnTo>
                    <a:pt x="1037063" y="1282390"/>
                  </a:lnTo>
                  <a:cubicBezTo>
                    <a:pt x="1050304" y="1269149"/>
                    <a:pt x="1082627" y="1232455"/>
                    <a:pt x="1103970" y="1226634"/>
                  </a:cubicBezTo>
                  <a:cubicBezTo>
                    <a:pt x="1132882" y="1218749"/>
                    <a:pt x="1163443" y="1219200"/>
                    <a:pt x="1193180" y="1215483"/>
                  </a:cubicBezTo>
                  <a:cubicBezTo>
                    <a:pt x="1218808" y="1138602"/>
                    <a:pt x="1198860" y="1165200"/>
                    <a:pt x="1237785" y="1126273"/>
                  </a:cubicBezTo>
                  <a:cubicBezTo>
                    <a:pt x="1241502" y="1115122"/>
                    <a:pt x="1248936" y="1104574"/>
                    <a:pt x="1248936" y="1092819"/>
                  </a:cubicBezTo>
                  <a:cubicBezTo>
                    <a:pt x="1248936" y="1063868"/>
                    <a:pt x="1233149" y="1054729"/>
                    <a:pt x="1215483" y="1037063"/>
                  </a:cubicBezTo>
                  <a:cubicBezTo>
                    <a:pt x="1211766" y="1025912"/>
                    <a:pt x="1202669" y="1015246"/>
                    <a:pt x="1204331" y="1003610"/>
                  </a:cubicBezTo>
                  <a:cubicBezTo>
                    <a:pt x="1211193" y="955575"/>
                    <a:pt x="1234641" y="955001"/>
                    <a:pt x="1271239" y="936702"/>
                  </a:cubicBezTo>
                  <a:cubicBezTo>
                    <a:pt x="1334429" y="940419"/>
                    <a:pt x="1397795" y="941852"/>
                    <a:pt x="1460809" y="947854"/>
                  </a:cubicBezTo>
                  <a:cubicBezTo>
                    <a:pt x="1476066" y="949307"/>
                    <a:pt x="1490297" y="956485"/>
                    <a:pt x="1505414" y="959005"/>
                  </a:cubicBezTo>
                  <a:cubicBezTo>
                    <a:pt x="1534974" y="963932"/>
                    <a:pt x="1564887" y="966439"/>
                    <a:pt x="1594624" y="970156"/>
                  </a:cubicBezTo>
                  <a:cubicBezTo>
                    <a:pt x="1613209" y="966439"/>
                    <a:pt x="1632633" y="965660"/>
                    <a:pt x="1650380" y="959005"/>
                  </a:cubicBezTo>
                  <a:cubicBezTo>
                    <a:pt x="1662929" y="954299"/>
                    <a:pt x="1673748" y="945527"/>
                    <a:pt x="1683834" y="936702"/>
                  </a:cubicBezTo>
                  <a:cubicBezTo>
                    <a:pt x="1736020" y="891039"/>
                    <a:pt x="1731663" y="892837"/>
                    <a:pt x="1761892" y="847493"/>
                  </a:cubicBezTo>
                  <a:cubicBezTo>
                    <a:pt x="1765609" y="836342"/>
                    <a:pt x="1773043" y="825794"/>
                    <a:pt x="1773043" y="814039"/>
                  </a:cubicBezTo>
                  <a:cubicBezTo>
                    <a:pt x="1773043" y="765574"/>
                    <a:pt x="1770823" y="716708"/>
                    <a:pt x="1761892" y="669073"/>
                  </a:cubicBezTo>
                  <a:cubicBezTo>
                    <a:pt x="1759422" y="655900"/>
                    <a:pt x="1748415" y="645705"/>
                    <a:pt x="1739590" y="635619"/>
                  </a:cubicBezTo>
                  <a:cubicBezTo>
                    <a:pt x="1722282" y="615838"/>
                    <a:pt x="1702419" y="598448"/>
                    <a:pt x="1683834" y="579863"/>
                  </a:cubicBezTo>
                  <a:cubicBezTo>
                    <a:pt x="1676400" y="572429"/>
                    <a:pt x="1670935" y="562263"/>
                    <a:pt x="1661531" y="557561"/>
                  </a:cubicBezTo>
                  <a:lnTo>
                    <a:pt x="1616926" y="535259"/>
                  </a:lnTo>
                  <a:cubicBezTo>
                    <a:pt x="1613209" y="524108"/>
                    <a:pt x="1611822" y="511884"/>
                    <a:pt x="1605775" y="501805"/>
                  </a:cubicBezTo>
                  <a:cubicBezTo>
                    <a:pt x="1591279" y="477645"/>
                    <a:pt x="1575427" y="475610"/>
                    <a:pt x="1550019" y="468351"/>
                  </a:cubicBezTo>
                  <a:cubicBezTo>
                    <a:pt x="1535283" y="464141"/>
                    <a:pt x="1520094" y="461604"/>
                    <a:pt x="1505414" y="457200"/>
                  </a:cubicBezTo>
                  <a:cubicBezTo>
                    <a:pt x="1482897" y="450445"/>
                    <a:pt x="1461314" y="440600"/>
                    <a:pt x="1438507" y="434898"/>
                  </a:cubicBezTo>
                  <a:cubicBezTo>
                    <a:pt x="1398404" y="424872"/>
                    <a:pt x="1380623" y="419674"/>
                    <a:pt x="1338146" y="412595"/>
                  </a:cubicBezTo>
                  <a:cubicBezTo>
                    <a:pt x="1312220" y="408274"/>
                    <a:pt x="1286107" y="405161"/>
                    <a:pt x="1260087" y="401444"/>
                  </a:cubicBezTo>
                  <a:cubicBezTo>
                    <a:pt x="1250175" y="402545"/>
                    <a:pt x="1155993" y="405914"/>
                    <a:pt x="1126273" y="423746"/>
                  </a:cubicBezTo>
                  <a:cubicBezTo>
                    <a:pt x="1105561" y="436173"/>
                    <a:pt x="1095694" y="461969"/>
                    <a:pt x="1081668" y="479502"/>
                  </a:cubicBezTo>
                  <a:cubicBezTo>
                    <a:pt x="1063508" y="502202"/>
                    <a:pt x="1050752" y="507547"/>
                    <a:pt x="1025912" y="524107"/>
                  </a:cubicBezTo>
                  <a:cubicBezTo>
                    <a:pt x="1018478" y="516673"/>
                    <a:pt x="1008311" y="511209"/>
                    <a:pt x="1003609" y="501805"/>
                  </a:cubicBezTo>
                  <a:cubicBezTo>
                    <a:pt x="993096" y="480778"/>
                    <a:pt x="988741" y="457200"/>
                    <a:pt x="981307" y="434898"/>
                  </a:cubicBezTo>
                  <a:lnTo>
                    <a:pt x="959004" y="367990"/>
                  </a:lnTo>
                  <a:lnTo>
                    <a:pt x="936702" y="301083"/>
                  </a:lnTo>
                  <a:lnTo>
                    <a:pt x="925551" y="267629"/>
                  </a:lnTo>
                  <a:cubicBezTo>
                    <a:pt x="917711" y="197070"/>
                    <a:pt x="936805" y="178496"/>
                    <a:pt x="892097" y="144966"/>
                  </a:cubicBezTo>
                  <a:cubicBezTo>
                    <a:pt x="885448" y="139979"/>
                    <a:pt x="877229" y="137532"/>
                    <a:pt x="869795" y="133815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120" name="Picture 1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56" y="4026917"/>
            <a:ext cx="4514840" cy="25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1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24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6770" y="2881491"/>
            <a:ext cx="9992299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Thank you!</a:t>
            </a:r>
          </a:p>
          <a:p>
            <a:pPr algn="ctr"/>
            <a:r>
              <a:rPr lang="en-US" dirty="0" smtClean="0">
                <a:latin typeface="+mj-lt"/>
              </a:rPr>
              <a:t>Software and paper available at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http://bit.do/Jithin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017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154583" y="642720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solidFill>
                  <a:srgbClr val="444D26"/>
                </a:solidFill>
              </a:rPr>
              <a:t>Jithin</a:t>
            </a:r>
            <a:r>
              <a:rPr lang="en-US" dirty="0" smtClean="0">
                <a:solidFill>
                  <a:srgbClr val="444D26"/>
                </a:solidFill>
              </a:rPr>
              <a:t> K. </a:t>
            </a:r>
            <a:r>
              <a:rPr lang="en-US" dirty="0" err="1" smtClean="0">
                <a:solidFill>
                  <a:srgbClr val="444D26"/>
                </a:solidFill>
              </a:rPr>
              <a:t>Sreedharan</a:t>
            </a:r>
            <a:r>
              <a:rPr lang="en-US" dirty="0" smtClean="0">
                <a:solidFill>
                  <a:srgbClr val="444D26"/>
                </a:solidFill>
              </a:rPr>
              <a:t>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841335" y="6427207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3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Problem definition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7673650" y="733255"/>
            <a:ext cx="4368499" cy="4548123"/>
            <a:chOff x="7673650" y="733255"/>
            <a:chExt cx="4368499" cy="4548123"/>
          </a:xfrm>
        </p:grpSpPr>
        <p:sp>
          <p:nvSpPr>
            <p:cNvPr id="4" name="Oval 3"/>
            <p:cNvSpPr/>
            <p:nvPr/>
          </p:nvSpPr>
          <p:spPr>
            <a:xfrm>
              <a:off x="7673650" y="1983217"/>
              <a:ext cx="1723292" cy="17232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9661929" y="3241724"/>
              <a:ext cx="2380220" cy="2039654"/>
            </a:xfrm>
            <a:prstGeom prst="flowChartConnector">
              <a:avLst/>
            </a:prstGeom>
            <a:solidFill>
              <a:schemeClr val="accent6">
                <a:lumMod val="75000"/>
                <a:alpha val="24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9277443" y="733255"/>
              <a:ext cx="2380220" cy="2039654"/>
            </a:xfrm>
            <a:prstGeom prst="flowChartConnector">
              <a:avLst/>
            </a:prstGeom>
            <a:solidFill>
              <a:schemeClr val="accent6">
                <a:lumMod val="75000"/>
                <a:alpha val="24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9564718" y="1983217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9588357" y="1346431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10011658" y="2400341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1155574" y="1523573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0467553" y="2161952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0683390" y="4196792"/>
              <a:ext cx="238765" cy="2387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0586180" y="3494347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1561268" y="3760857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067707" y="3603113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0525268" y="4925743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7904737" y="2816391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428612" y="2268704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592325" y="3297403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942962" y="2463126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" name="Straight Connector 28"/>
            <p:cNvCxnSpPr>
              <a:stCxn id="16" idx="3"/>
              <a:endCxn id="15" idx="7"/>
            </p:cNvCxnSpPr>
            <p:nvPr/>
          </p:nvCxnSpPr>
          <p:spPr>
            <a:xfrm flipH="1">
              <a:off x="8070687" y="2434654"/>
              <a:ext cx="386397" cy="410209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Straight Connector 29"/>
            <p:cNvCxnSpPr>
              <a:stCxn id="18" idx="1"/>
              <a:endCxn id="16" idx="6"/>
            </p:cNvCxnSpPr>
            <p:nvPr/>
          </p:nvCxnSpPr>
          <p:spPr>
            <a:xfrm flipH="1" flipV="1">
              <a:off x="8623034" y="2365915"/>
              <a:ext cx="348400" cy="125683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1" name="Straight Connector 30"/>
            <p:cNvCxnSpPr>
              <a:stCxn id="15" idx="6"/>
              <a:endCxn id="18" idx="3"/>
            </p:cNvCxnSpPr>
            <p:nvPr/>
          </p:nvCxnSpPr>
          <p:spPr>
            <a:xfrm flipV="1">
              <a:off x="8099159" y="2629076"/>
              <a:ext cx="872275" cy="2845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6" idx="4"/>
              <a:endCxn id="17" idx="0"/>
            </p:cNvCxnSpPr>
            <p:nvPr/>
          </p:nvCxnSpPr>
          <p:spPr>
            <a:xfrm>
              <a:off x="8525823" y="2463126"/>
              <a:ext cx="163713" cy="83427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5" idx="4"/>
              <a:endCxn id="17" idx="1"/>
            </p:cNvCxnSpPr>
            <p:nvPr/>
          </p:nvCxnSpPr>
          <p:spPr>
            <a:xfrm>
              <a:off x="8001948" y="3010813"/>
              <a:ext cx="618849" cy="31506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0" idx="4"/>
              <a:endCxn id="19" idx="0"/>
            </p:cNvCxnSpPr>
            <p:nvPr/>
          </p:nvCxnSpPr>
          <p:spPr>
            <a:xfrm flipH="1">
              <a:off x="9661929" y="1540853"/>
              <a:ext cx="23639" cy="44236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0" idx="5"/>
              <a:endCxn id="21" idx="1"/>
            </p:cNvCxnSpPr>
            <p:nvPr/>
          </p:nvCxnSpPr>
          <p:spPr>
            <a:xfrm>
              <a:off x="9754307" y="1512381"/>
              <a:ext cx="285823" cy="91643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0" idx="7"/>
              <a:endCxn id="22" idx="3"/>
            </p:cNvCxnSpPr>
            <p:nvPr/>
          </p:nvCxnSpPr>
          <p:spPr>
            <a:xfrm>
              <a:off x="9754307" y="1374903"/>
              <a:ext cx="1429739" cy="3146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6"/>
              <a:endCxn id="23" idx="1"/>
            </p:cNvCxnSpPr>
            <p:nvPr/>
          </p:nvCxnSpPr>
          <p:spPr>
            <a:xfrm>
              <a:off x="9782779" y="1443642"/>
              <a:ext cx="713246" cy="7467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6"/>
              <a:endCxn id="22" idx="3"/>
            </p:cNvCxnSpPr>
            <p:nvPr/>
          </p:nvCxnSpPr>
          <p:spPr>
            <a:xfrm flipV="1">
              <a:off x="9759140" y="1689523"/>
              <a:ext cx="1424906" cy="390905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1" idx="7"/>
              <a:endCxn id="23" idx="0"/>
            </p:cNvCxnSpPr>
            <p:nvPr/>
          </p:nvCxnSpPr>
          <p:spPr>
            <a:xfrm flipV="1">
              <a:off x="10177608" y="2161952"/>
              <a:ext cx="387156" cy="26686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2" idx="3"/>
              <a:endCxn id="23" idx="7"/>
            </p:cNvCxnSpPr>
            <p:nvPr/>
          </p:nvCxnSpPr>
          <p:spPr>
            <a:xfrm flipH="1">
              <a:off x="10633503" y="1689523"/>
              <a:ext cx="550543" cy="50090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5" idx="6"/>
              <a:endCxn id="26" idx="1"/>
            </p:cNvCxnSpPr>
            <p:nvPr/>
          </p:nvCxnSpPr>
          <p:spPr>
            <a:xfrm>
              <a:off x="10780602" y="3591558"/>
              <a:ext cx="809138" cy="19777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5" idx="4"/>
              <a:endCxn id="24" idx="0"/>
            </p:cNvCxnSpPr>
            <p:nvPr/>
          </p:nvCxnSpPr>
          <p:spPr>
            <a:xfrm>
              <a:off x="10683391" y="3688769"/>
              <a:ext cx="119382" cy="50802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5" idx="2"/>
              <a:endCxn id="27" idx="7"/>
            </p:cNvCxnSpPr>
            <p:nvPr/>
          </p:nvCxnSpPr>
          <p:spPr>
            <a:xfrm flipH="1">
              <a:off x="10233657" y="3591558"/>
              <a:ext cx="352523" cy="4002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6" idx="2"/>
              <a:endCxn id="24" idx="7"/>
            </p:cNvCxnSpPr>
            <p:nvPr/>
          </p:nvCxnSpPr>
          <p:spPr>
            <a:xfrm flipH="1">
              <a:off x="10887189" y="3858068"/>
              <a:ext cx="674079" cy="37369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6" idx="4"/>
              <a:endCxn id="28" idx="7"/>
            </p:cNvCxnSpPr>
            <p:nvPr/>
          </p:nvCxnSpPr>
          <p:spPr>
            <a:xfrm flipH="1">
              <a:off x="10691218" y="3955279"/>
              <a:ext cx="967261" cy="99893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4" idx="1"/>
              <a:endCxn id="27" idx="5"/>
            </p:cNvCxnSpPr>
            <p:nvPr/>
          </p:nvCxnSpPr>
          <p:spPr>
            <a:xfrm flipH="1" flipV="1">
              <a:off x="10233657" y="3769063"/>
              <a:ext cx="484699" cy="462695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28" idx="0"/>
            </p:cNvCxnSpPr>
            <p:nvPr/>
          </p:nvCxnSpPr>
          <p:spPr>
            <a:xfrm>
              <a:off x="10171411" y="3809090"/>
              <a:ext cx="451068" cy="111665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4" idx="4"/>
              <a:endCxn id="28" idx="0"/>
            </p:cNvCxnSpPr>
            <p:nvPr/>
          </p:nvCxnSpPr>
          <p:spPr>
            <a:xfrm flipH="1">
              <a:off x="10622479" y="4435557"/>
              <a:ext cx="180294" cy="49018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60656" y="864405"/>
            <a:ext cx="7021099" cy="405669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Undirected graph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ode and edge have labels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ot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necessarily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connected or has included connected components of interest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Few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seed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nodes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arge graph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50086" y="1178310"/>
            <a:ext cx="2023553" cy="343364"/>
            <a:chOff x="1405214" y="1113235"/>
            <a:chExt cx="2023553" cy="343364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596" y="1154885"/>
              <a:ext cx="1406171" cy="301714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1405214" y="1113235"/>
              <a:ext cx="750657" cy="309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Let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673650" y="736751"/>
            <a:ext cx="4368499" cy="4544568"/>
            <a:chOff x="475579" y="491990"/>
            <a:chExt cx="4368499" cy="4548123"/>
          </a:xfrm>
        </p:grpSpPr>
        <p:sp>
          <p:nvSpPr>
            <p:cNvPr id="105" name="Oval 104"/>
            <p:cNvSpPr/>
            <p:nvPr/>
          </p:nvSpPr>
          <p:spPr>
            <a:xfrm>
              <a:off x="475579" y="1741952"/>
              <a:ext cx="1723292" cy="17232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lowchart: Connector 105"/>
            <p:cNvSpPr/>
            <p:nvPr/>
          </p:nvSpPr>
          <p:spPr>
            <a:xfrm>
              <a:off x="2463858" y="3000459"/>
              <a:ext cx="2380220" cy="2039654"/>
            </a:xfrm>
            <a:prstGeom prst="flowChartConnector">
              <a:avLst/>
            </a:prstGeom>
            <a:solidFill>
              <a:schemeClr val="accent6">
                <a:lumMod val="75000"/>
                <a:alpha val="24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lowchart: Connector 106"/>
            <p:cNvSpPr/>
            <p:nvPr/>
          </p:nvSpPr>
          <p:spPr>
            <a:xfrm>
              <a:off x="2079372" y="491990"/>
              <a:ext cx="2380220" cy="2039654"/>
            </a:xfrm>
            <a:prstGeom prst="flowChartConnector">
              <a:avLst/>
            </a:prstGeom>
            <a:solidFill>
              <a:schemeClr val="accent6">
                <a:lumMod val="75000"/>
                <a:alpha val="24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2366647" y="1741952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2390286" y="1105166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2813587" y="2159076"/>
              <a:ext cx="194422" cy="194422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3957503" y="1282308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3269482" y="1920687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485319" y="3955527"/>
              <a:ext cx="238765" cy="2387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3388109" y="3253082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4363197" y="3519592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2869636" y="3361848"/>
              <a:ext cx="194422" cy="194422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3327197" y="4684478"/>
              <a:ext cx="194422" cy="194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706666" y="2027439"/>
              <a:ext cx="1232647" cy="1223121"/>
              <a:chOff x="7655348" y="2161952"/>
              <a:chExt cx="1232647" cy="1223121"/>
            </a:xfrm>
          </p:grpSpPr>
          <p:sp>
            <p:nvSpPr>
              <p:cNvPr id="136" name="Oval 135"/>
              <p:cNvSpPr>
                <a:spLocks noChangeAspect="1"/>
              </p:cNvSpPr>
              <p:nvPr/>
            </p:nvSpPr>
            <p:spPr>
              <a:xfrm>
                <a:off x="7655348" y="2709639"/>
                <a:ext cx="194422" cy="19442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8179223" y="2161952"/>
                <a:ext cx="194422" cy="19442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8342936" y="3190651"/>
                <a:ext cx="194422" cy="194422"/>
              </a:xfrm>
              <a:prstGeom prst="ellipse">
                <a:avLst/>
              </a:prstGeom>
              <a:solidFill>
                <a:srgbClr val="FF0000"/>
              </a:solidFill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Oval 138"/>
              <p:cNvSpPr>
                <a:spLocks noChangeAspect="1"/>
              </p:cNvSpPr>
              <p:nvPr/>
            </p:nvSpPr>
            <p:spPr>
              <a:xfrm>
                <a:off x="8693573" y="2356374"/>
                <a:ext cx="194422" cy="19442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0" name="Straight Connector 139"/>
              <p:cNvCxnSpPr>
                <a:stCxn id="137" idx="3"/>
                <a:endCxn id="136" idx="7"/>
              </p:cNvCxnSpPr>
              <p:nvPr/>
            </p:nvCxnSpPr>
            <p:spPr>
              <a:xfrm flipH="1">
                <a:off x="7821298" y="2327902"/>
                <a:ext cx="386397" cy="410209"/>
              </a:xfrm>
              <a:prstGeom prst="line">
                <a:avLst/>
              </a:prstGeom>
              <a:noFill/>
              <a:ln w="127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41" name="Straight Connector 140"/>
              <p:cNvCxnSpPr>
                <a:stCxn id="139" idx="1"/>
                <a:endCxn id="137" idx="6"/>
              </p:cNvCxnSpPr>
              <p:nvPr/>
            </p:nvCxnSpPr>
            <p:spPr>
              <a:xfrm flipH="1" flipV="1">
                <a:off x="8373645" y="2259163"/>
                <a:ext cx="348400" cy="125683"/>
              </a:xfrm>
              <a:prstGeom prst="line">
                <a:avLst/>
              </a:prstGeom>
              <a:noFill/>
              <a:ln w="127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42" name="Straight Connector 141"/>
              <p:cNvCxnSpPr>
                <a:stCxn id="136" idx="6"/>
                <a:endCxn id="139" idx="3"/>
              </p:cNvCxnSpPr>
              <p:nvPr/>
            </p:nvCxnSpPr>
            <p:spPr>
              <a:xfrm flipV="1">
                <a:off x="7849770" y="2522324"/>
                <a:ext cx="872275" cy="2845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stCxn id="137" idx="4"/>
                <a:endCxn id="138" idx="0"/>
              </p:cNvCxnSpPr>
              <p:nvPr/>
            </p:nvCxnSpPr>
            <p:spPr>
              <a:xfrm>
                <a:off x="8276434" y="2356374"/>
                <a:ext cx="163713" cy="83427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36" idx="4"/>
                <a:endCxn id="138" idx="1"/>
              </p:cNvCxnSpPr>
              <p:nvPr/>
            </p:nvCxnSpPr>
            <p:spPr>
              <a:xfrm>
                <a:off x="7752559" y="2904061"/>
                <a:ext cx="618849" cy="31506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Connector 118"/>
            <p:cNvCxnSpPr>
              <a:stCxn id="109" idx="4"/>
              <a:endCxn id="108" idx="0"/>
            </p:cNvCxnSpPr>
            <p:nvPr/>
          </p:nvCxnSpPr>
          <p:spPr>
            <a:xfrm flipH="1">
              <a:off x="2463858" y="1299588"/>
              <a:ext cx="23639" cy="44236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9" idx="5"/>
              <a:endCxn id="110" idx="1"/>
            </p:cNvCxnSpPr>
            <p:nvPr/>
          </p:nvCxnSpPr>
          <p:spPr>
            <a:xfrm>
              <a:off x="2556236" y="1271116"/>
              <a:ext cx="285823" cy="91643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9" idx="7"/>
              <a:endCxn id="111" idx="3"/>
            </p:cNvCxnSpPr>
            <p:nvPr/>
          </p:nvCxnSpPr>
          <p:spPr>
            <a:xfrm>
              <a:off x="2556236" y="1133638"/>
              <a:ext cx="1429739" cy="3146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9" idx="6"/>
              <a:endCxn id="112" idx="1"/>
            </p:cNvCxnSpPr>
            <p:nvPr/>
          </p:nvCxnSpPr>
          <p:spPr>
            <a:xfrm>
              <a:off x="2584708" y="1202377"/>
              <a:ext cx="713246" cy="7467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8" idx="6"/>
              <a:endCxn id="111" idx="3"/>
            </p:cNvCxnSpPr>
            <p:nvPr/>
          </p:nvCxnSpPr>
          <p:spPr>
            <a:xfrm flipV="1">
              <a:off x="2561069" y="1448258"/>
              <a:ext cx="1424906" cy="390905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112" idx="0"/>
            </p:cNvCxnSpPr>
            <p:nvPr/>
          </p:nvCxnSpPr>
          <p:spPr>
            <a:xfrm flipV="1">
              <a:off x="3008009" y="1920687"/>
              <a:ext cx="358684" cy="23838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1" idx="3"/>
              <a:endCxn id="112" idx="7"/>
            </p:cNvCxnSpPr>
            <p:nvPr/>
          </p:nvCxnSpPr>
          <p:spPr>
            <a:xfrm flipH="1">
              <a:off x="3435432" y="1448258"/>
              <a:ext cx="550543" cy="50090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4" idx="6"/>
              <a:endCxn id="115" idx="1"/>
            </p:cNvCxnSpPr>
            <p:nvPr/>
          </p:nvCxnSpPr>
          <p:spPr>
            <a:xfrm>
              <a:off x="3582531" y="3350293"/>
              <a:ext cx="809138" cy="19777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14" idx="4"/>
              <a:endCxn id="113" idx="0"/>
            </p:cNvCxnSpPr>
            <p:nvPr/>
          </p:nvCxnSpPr>
          <p:spPr>
            <a:xfrm>
              <a:off x="3485320" y="3447504"/>
              <a:ext cx="119382" cy="50802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14" idx="2"/>
              <a:endCxn id="116" idx="7"/>
            </p:cNvCxnSpPr>
            <p:nvPr/>
          </p:nvCxnSpPr>
          <p:spPr>
            <a:xfrm flipH="1">
              <a:off x="3035586" y="3350293"/>
              <a:ext cx="352523" cy="4002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15" idx="2"/>
              <a:endCxn id="113" idx="7"/>
            </p:cNvCxnSpPr>
            <p:nvPr/>
          </p:nvCxnSpPr>
          <p:spPr>
            <a:xfrm flipH="1">
              <a:off x="3689118" y="3616803"/>
              <a:ext cx="674079" cy="37369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15" idx="4"/>
              <a:endCxn id="117" idx="7"/>
            </p:cNvCxnSpPr>
            <p:nvPr/>
          </p:nvCxnSpPr>
          <p:spPr>
            <a:xfrm flipH="1">
              <a:off x="3493147" y="3714014"/>
              <a:ext cx="967261" cy="99893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13" idx="1"/>
              <a:endCxn id="116" idx="5"/>
            </p:cNvCxnSpPr>
            <p:nvPr/>
          </p:nvCxnSpPr>
          <p:spPr>
            <a:xfrm flipH="1" flipV="1">
              <a:off x="3035586" y="3527798"/>
              <a:ext cx="484699" cy="462695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17" idx="0"/>
            </p:cNvCxnSpPr>
            <p:nvPr/>
          </p:nvCxnSpPr>
          <p:spPr>
            <a:xfrm>
              <a:off x="2973340" y="3567825"/>
              <a:ext cx="451068" cy="111665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13" idx="4"/>
              <a:endCxn id="117" idx="0"/>
            </p:cNvCxnSpPr>
            <p:nvPr/>
          </p:nvCxnSpPr>
          <p:spPr>
            <a:xfrm flipH="1">
              <a:off x="3424408" y="4194292"/>
              <a:ext cx="180294" cy="49018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655439" y="3524574"/>
              <a:ext cx="1628659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solidFill>
                    <a:srgbClr val="FF0000"/>
                  </a:solidFill>
                  <a:latin typeface="+mj-lt"/>
                </a:rPr>
                <a:t>Seed 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8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444D26"/>
                </a:solidFill>
              </a:rPr>
              <a:t>Jithin</a:t>
            </a:r>
            <a:r>
              <a:rPr lang="en-US" dirty="0" smtClean="0">
                <a:solidFill>
                  <a:srgbClr val="444D26"/>
                </a:solidFill>
              </a:rPr>
              <a:t> K. </a:t>
            </a:r>
            <a:r>
              <a:rPr lang="en-US" dirty="0" err="1" smtClean="0">
                <a:solidFill>
                  <a:srgbClr val="444D26"/>
                </a:solidFill>
              </a:rPr>
              <a:t>Sreedharan</a:t>
            </a:r>
            <a:r>
              <a:rPr lang="en-US" dirty="0" smtClean="0">
                <a:solidFill>
                  <a:srgbClr val="444D26"/>
                </a:solidFill>
              </a:rPr>
              <a:t>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4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Problem </a:t>
            </a:r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definition (contd.)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  <a:p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555331" y="1966549"/>
            <a:ext cx="4186679" cy="718628"/>
            <a:chOff x="1706138" y="918673"/>
            <a:chExt cx="4186679" cy="718628"/>
          </a:xfrm>
        </p:grpSpPr>
        <p:pic>
          <p:nvPicPr>
            <p:cNvPr id="4" name="Picture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330" y="918673"/>
              <a:ext cx="2821487" cy="71862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06138" y="1150377"/>
              <a:ext cx="1650380" cy="3215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Estimate</a:t>
              </a:r>
            </a:p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endPara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55331" y="2830036"/>
            <a:ext cx="10168582" cy="13975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Graph is unknown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Only local information available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353908" y="3106616"/>
            <a:ext cx="5479504" cy="1400838"/>
            <a:chOff x="6600092" y="3106616"/>
            <a:chExt cx="4845508" cy="1336431"/>
          </a:xfrm>
        </p:grpSpPr>
        <p:sp>
          <p:nvSpPr>
            <p:cNvPr id="10" name="Left Brace 9"/>
            <p:cNvSpPr/>
            <p:nvPr/>
          </p:nvSpPr>
          <p:spPr>
            <a:xfrm>
              <a:off x="6600092" y="3223846"/>
              <a:ext cx="285714" cy="1148862"/>
            </a:xfrm>
            <a:prstGeom prst="leftBrac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45569" y="3106616"/>
              <a:ext cx="4400031" cy="13364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Seed nodes and their neighbor IDs</a:t>
              </a:r>
            </a:p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Query (visit) a neighbor </a:t>
              </a:r>
            </a:p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Visited nodes and their neighbor IDs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55331" y="4840941"/>
            <a:ext cx="8546100" cy="8606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How do we know in real time if our estimates are accurate?</a:t>
            </a:r>
          </a:p>
        </p:txBody>
      </p:sp>
    </p:spTree>
    <p:extLst>
      <p:ext uri="{BB962C8B-B14F-4D97-AF65-F5344CB8AC3E}">
        <p14:creationId xmlns:p14="http://schemas.microsoft.com/office/powerpoint/2010/main" val="9744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5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Random walk based estimation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  <a:p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1621535" y="2217546"/>
            <a:ext cx="216024" cy="216024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1180751" y="3593093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2332879" y="3593093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114384" y="2709124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48703" y="2902839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1" name="Straight Connector 110"/>
          <p:cNvCxnSpPr>
            <a:stCxn id="106" idx="5"/>
            <a:endCxn id="109" idx="2"/>
          </p:cNvCxnSpPr>
          <p:nvPr/>
        </p:nvCxnSpPr>
        <p:spPr>
          <a:xfrm>
            <a:off x="1805923" y="2401934"/>
            <a:ext cx="1308461" cy="415202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12" name="Straight Connector 111"/>
          <p:cNvCxnSpPr>
            <a:stCxn id="109" idx="3"/>
            <a:endCxn id="108" idx="7"/>
          </p:cNvCxnSpPr>
          <p:nvPr/>
        </p:nvCxnSpPr>
        <p:spPr>
          <a:xfrm flipH="1">
            <a:off x="2517267" y="2893512"/>
            <a:ext cx="628753" cy="731217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13" name="Straight Connector 112"/>
          <p:cNvCxnSpPr/>
          <p:nvPr/>
        </p:nvCxnSpPr>
        <p:spPr>
          <a:xfrm flipH="1">
            <a:off x="896383" y="2398219"/>
            <a:ext cx="711344" cy="52514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14" name="Straight Connector 113"/>
          <p:cNvCxnSpPr>
            <a:endCxn id="108" idx="1"/>
          </p:cNvCxnSpPr>
          <p:nvPr/>
        </p:nvCxnSpPr>
        <p:spPr>
          <a:xfrm>
            <a:off x="1797187" y="2409329"/>
            <a:ext cx="567328" cy="121540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15" name="Straight Connector 114"/>
          <p:cNvCxnSpPr>
            <a:stCxn id="110" idx="6"/>
            <a:endCxn id="108" idx="2"/>
          </p:cNvCxnSpPr>
          <p:nvPr/>
        </p:nvCxnSpPr>
        <p:spPr>
          <a:xfrm>
            <a:off x="964727" y="3010851"/>
            <a:ext cx="1368152" cy="690254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16" name="Straight Connector 115"/>
          <p:cNvCxnSpPr>
            <a:stCxn id="110" idx="5"/>
            <a:endCxn id="107" idx="1"/>
          </p:cNvCxnSpPr>
          <p:nvPr/>
        </p:nvCxnSpPr>
        <p:spPr>
          <a:xfrm>
            <a:off x="933091" y="3087227"/>
            <a:ext cx="279296" cy="537502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17" name="Straight Connector 116"/>
          <p:cNvCxnSpPr>
            <a:stCxn id="107" idx="6"/>
            <a:endCxn id="108" idx="3"/>
          </p:cNvCxnSpPr>
          <p:nvPr/>
        </p:nvCxnSpPr>
        <p:spPr>
          <a:xfrm>
            <a:off x="1396775" y="3701105"/>
            <a:ext cx="967740" cy="7637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18" name="Oval 117"/>
          <p:cNvSpPr/>
          <p:nvPr/>
        </p:nvSpPr>
        <p:spPr>
          <a:xfrm>
            <a:off x="2998447" y="1677224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3277719" y="3372680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166117" y="1785498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201343" y="2193305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3598901" y="2709124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843708" y="3763019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1644435" y="4089754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45339" y="3990947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658355" y="3624021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32679" y="1971820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00382" y="1853154"/>
            <a:ext cx="216024" cy="216024"/>
          </a:xfrm>
          <a:prstGeom prst="ellipse">
            <a:avLst/>
          </a:prstGeom>
          <a:solidFill>
            <a:schemeClr val="bg1">
              <a:tint val="96000"/>
              <a:lumMod val="110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>
            <a:stCxn id="130" idx="6"/>
            <a:endCxn id="106" idx="2"/>
          </p:cNvCxnSpPr>
          <p:nvPr/>
        </p:nvCxnSpPr>
        <p:spPr>
          <a:xfrm>
            <a:off x="748703" y="2079832"/>
            <a:ext cx="872832" cy="24572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36" name="Straight Connector 135"/>
          <p:cNvCxnSpPr>
            <a:stCxn id="122" idx="2"/>
            <a:endCxn id="109" idx="6"/>
          </p:cNvCxnSpPr>
          <p:nvPr/>
        </p:nvCxnSpPr>
        <p:spPr>
          <a:xfrm flipH="1">
            <a:off x="3330408" y="2817136"/>
            <a:ext cx="268493" cy="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40" name="Straight Connector 139"/>
          <p:cNvCxnSpPr>
            <a:stCxn id="108" idx="5"/>
            <a:endCxn id="123" idx="1"/>
          </p:cNvCxnSpPr>
          <p:nvPr/>
        </p:nvCxnSpPr>
        <p:spPr>
          <a:xfrm>
            <a:off x="2517267" y="3777481"/>
            <a:ext cx="1358077" cy="17174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41" name="Straight Connector 140"/>
          <p:cNvCxnSpPr>
            <a:stCxn id="109" idx="4"/>
            <a:endCxn id="119" idx="7"/>
          </p:cNvCxnSpPr>
          <p:nvPr/>
        </p:nvCxnSpPr>
        <p:spPr>
          <a:xfrm>
            <a:off x="3222396" y="2925148"/>
            <a:ext cx="239711" cy="47916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43" name="Straight Connector 142"/>
          <p:cNvCxnSpPr>
            <a:stCxn id="108" idx="4"/>
          </p:cNvCxnSpPr>
          <p:nvPr/>
        </p:nvCxnSpPr>
        <p:spPr>
          <a:xfrm flipH="1">
            <a:off x="1828823" y="3809117"/>
            <a:ext cx="612068" cy="312273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44" name="Straight Connector 143"/>
          <p:cNvCxnSpPr>
            <a:stCxn id="120" idx="6"/>
            <a:endCxn id="118" idx="2"/>
          </p:cNvCxnSpPr>
          <p:nvPr/>
        </p:nvCxnSpPr>
        <p:spPr>
          <a:xfrm flipV="1">
            <a:off x="2382141" y="1785236"/>
            <a:ext cx="616306" cy="108274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45" name="Straight Connector 144"/>
          <p:cNvCxnSpPr>
            <a:stCxn id="106" idx="7"/>
            <a:endCxn id="120" idx="3"/>
          </p:cNvCxnSpPr>
          <p:nvPr/>
        </p:nvCxnSpPr>
        <p:spPr>
          <a:xfrm flipV="1">
            <a:off x="1805923" y="1969886"/>
            <a:ext cx="391830" cy="27929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46" name="Straight Connector 145"/>
          <p:cNvCxnSpPr>
            <a:stCxn id="106" idx="6"/>
            <a:endCxn id="121" idx="2"/>
          </p:cNvCxnSpPr>
          <p:nvPr/>
        </p:nvCxnSpPr>
        <p:spPr>
          <a:xfrm flipV="1">
            <a:off x="1837559" y="2301317"/>
            <a:ext cx="1363784" cy="24241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48" name="Straight Connector 147"/>
          <p:cNvCxnSpPr>
            <a:endCxn id="119" idx="3"/>
          </p:cNvCxnSpPr>
          <p:nvPr/>
        </p:nvCxnSpPr>
        <p:spPr>
          <a:xfrm flipV="1">
            <a:off x="2548903" y="3557068"/>
            <a:ext cx="760452" cy="126049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49" name="Straight Connector 148"/>
          <p:cNvCxnSpPr>
            <a:stCxn id="128" idx="5"/>
            <a:endCxn id="124" idx="2"/>
          </p:cNvCxnSpPr>
          <p:nvPr/>
        </p:nvCxnSpPr>
        <p:spPr>
          <a:xfrm>
            <a:off x="1229727" y="4175335"/>
            <a:ext cx="414708" cy="22431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50" name="Straight Connector 149"/>
          <p:cNvCxnSpPr>
            <a:stCxn id="129" idx="6"/>
            <a:endCxn id="107" idx="2"/>
          </p:cNvCxnSpPr>
          <p:nvPr/>
        </p:nvCxnSpPr>
        <p:spPr>
          <a:xfrm flipV="1">
            <a:off x="874379" y="3701105"/>
            <a:ext cx="306372" cy="3092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51" name="Straight Connector 150"/>
          <p:cNvCxnSpPr>
            <a:stCxn id="121" idx="4"/>
            <a:endCxn id="109" idx="0"/>
          </p:cNvCxnSpPr>
          <p:nvPr/>
        </p:nvCxnSpPr>
        <p:spPr>
          <a:xfrm flipH="1">
            <a:off x="3222396" y="2409329"/>
            <a:ext cx="86959" cy="2997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52" name="Straight Connector 151"/>
          <p:cNvCxnSpPr>
            <a:stCxn id="121" idx="7"/>
            <a:endCxn id="133" idx="3"/>
          </p:cNvCxnSpPr>
          <p:nvPr/>
        </p:nvCxnSpPr>
        <p:spPr>
          <a:xfrm flipV="1">
            <a:off x="3385731" y="2037542"/>
            <a:ext cx="646287" cy="187399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53" name="Straight Connector 152"/>
          <p:cNvCxnSpPr>
            <a:stCxn id="129" idx="5"/>
            <a:endCxn id="128" idx="1"/>
          </p:cNvCxnSpPr>
          <p:nvPr/>
        </p:nvCxnSpPr>
        <p:spPr>
          <a:xfrm>
            <a:off x="842743" y="3808409"/>
            <a:ext cx="234232" cy="214174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155" name="Straight Connector 154"/>
          <p:cNvCxnSpPr>
            <a:stCxn id="118" idx="6"/>
            <a:endCxn id="133" idx="1"/>
          </p:cNvCxnSpPr>
          <p:nvPr/>
        </p:nvCxnSpPr>
        <p:spPr>
          <a:xfrm>
            <a:off x="3214471" y="1785236"/>
            <a:ext cx="817547" cy="99554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pic>
        <p:nvPicPr>
          <p:cNvPr id="201" name="Picture 2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38" y="1828419"/>
            <a:ext cx="115365" cy="325246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02" y="1705205"/>
            <a:ext cx="115365" cy="325246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10" y="2355276"/>
            <a:ext cx="115365" cy="325246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32" y="2675858"/>
            <a:ext cx="115365" cy="325246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47" y="2631839"/>
            <a:ext cx="115365" cy="325246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32" y="1983562"/>
            <a:ext cx="115365" cy="325246"/>
          </a:xfrm>
          <a:prstGeom prst="rect">
            <a:avLst/>
          </a:prstGeom>
        </p:spPr>
      </p:pic>
      <p:cxnSp>
        <p:nvCxnSpPr>
          <p:cNvPr id="223" name="Straight Connector 222"/>
          <p:cNvCxnSpPr>
            <a:stCxn id="133" idx="4"/>
            <a:endCxn id="123" idx="0"/>
          </p:cNvCxnSpPr>
          <p:nvPr/>
        </p:nvCxnSpPr>
        <p:spPr>
          <a:xfrm flipH="1">
            <a:off x="3951720" y="2069178"/>
            <a:ext cx="156674" cy="1693841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227" name="Straight Connector 226"/>
          <p:cNvCxnSpPr>
            <a:stCxn id="107" idx="4"/>
            <a:endCxn id="128" idx="7"/>
          </p:cNvCxnSpPr>
          <p:nvPr/>
        </p:nvCxnSpPr>
        <p:spPr>
          <a:xfrm flipH="1">
            <a:off x="1229727" y="3809117"/>
            <a:ext cx="59036" cy="21346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5299468" y="3819482"/>
            <a:ext cx="6692049" cy="1000190"/>
            <a:chOff x="5728730" y="3849072"/>
            <a:chExt cx="6692049" cy="1000190"/>
          </a:xfrm>
        </p:grpSpPr>
        <p:pic>
          <p:nvPicPr>
            <p:cNvPr id="23" name="Picture 2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892" y="3894749"/>
              <a:ext cx="4715887" cy="954513"/>
            </a:xfrm>
            <a:prstGeom prst="rect">
              <a:avLst/>
            </a:prstGeom>
          </p:spPr>
        </p:pic>
        <p:sp>
          <p:nvSpPr>
            <p:cNvPr id="245" name="TextBox 244"/>
            <p:cNvSpPr txBox="1"/>
            <p:nvPr/>
          </p:nvSpPr>
          <p:spPr>
            <a:xfrm>
              <a:off x="5728730" y="3849072"/>
              <a:ext cx="1991721" cy="9353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Estimator for 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80347" y="912737"/>
            <a:ext cx="7411170" cy="1048265"/>
            <a:chOff x="4580347" y="912737"/>
            <a:chExt cx="7411170" cy="1048265"/>
          </a:xfrm>
        </p:grpSpPr>
        <p:sp>
          <p:nvSpPr>
            <p:cNvPr id="243" name="TextBox 242"/>
            <p:cNvSpPr txBox="1"/>
            <p:nvPr/>
          </p:nvSpPr>
          <p:spPr>
            <a:xfrm>
              <a:off x="4580347" y="912737"/>
              <a:ext cx="7411170" cy="10482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Random walk                    has unique stationary distribution                 if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graph 𝐺 is connected and non-bipartite</a:t>
              </a:r>
              <a:endPara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380" y="918775"/>
              <a:ext cx="1109943" cy="31451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928" y="1311666"/>
              <a:ext cx="930743" cy="305371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5299468" y="2763557"/>
            <a:ext cx="4186679" cy="718628"/>
            <a:chOff x="1706138" y="906316"/>
            <a:chExt cx="4186679" cy="718628"/>
          </a:xfrm>
        </p:grpSpPr>
        <p:pic>
          <p:nvPicPr>
            <p:cNvPr id="65" name="Picture 6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330" y="906316"/>
              <a:ext cx="2821487" cy="718628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706138" y="1150377"/>
              <a:ext cx="1650380" cy="3215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Estimate</a:t>
              </a:r>
            </a:p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endPara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29302" y="1983562"/>
            <a:ext cx="1287626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Goal: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3601" y="3114985"/>
            <a:ext cx="4787664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How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[Ribeiro and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Towsley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`10]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6256" y="4270556"/>
            <a:ext cx="3535008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Asymptotically converges</a:t>
            </a:r>
          </a:p>
        </p:txBody>
      </p:sp>
      <p:cxnSp>
        <p:nvCxnSpPr>
          <p:cNvPr id="15" name="Straight Arrow Connector 14"/>
          <p:cNvCxnSpPr>
            <a:stCxn id="12" idx="3"/>
            <a:endCxn id="245" idx="1"/>
          </p:cNvCxnSpPr>
          <p:nvPr/>
        </p:nvCxnSpPr>
        <p:spPr>
          <a:xfrm flipV="1">
            <a:off x="4961264" y="4287160"/>
            <a:ext cx="338204" cy="44059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0892" y="5313405"/>
            <a:ext cx="8903134" cy="4695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Extensions: </a:t>
            </a:r>
            <a:r>
              <a:rPr lang="da-DK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[Lee et al. `12], [Gjoka et al. `11</a:t>
            </a:r>
            <a:r>
              <a:rPr lang="da-DK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] [Ribeiro et al. `12]</a:t>
            </a:r>
            <a:endParaRPr lang="da-DK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39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7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9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10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8" grpId="0" animBg="1"/>
      <p:bldP spid="129" grpId="0" animBg="1"/>
      <p:bldP spid="130" grpId="0" animBg="1"/>
      <p:bldP spid="133" grpId="0" animBg="1"/>
      <p:bldP spid="8" grpId="0"/>
      <p:bldP spid="67" grpId="0"/>
      <p:bldP spid="12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444D26"/>
                </a:solidFill>
              </a:rPr>
              <a:t>Jithin K. Sreedharan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6</a:t>
            </a:fld>
            <a:endParaRPr lang="en-US" dirty="0">
              <a:solidFill>
                <a:srgbClr val="444D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38799" y="2347784"/>
                <a:ext cx="9171071" cy="840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3200" dirty="0" smtClean="0">
                    <a:solidFill>
                      <a:srgbClr val="0070C0"/>
                    </a:solidFill>
                    <a:latin typeface="+mj-lt"/>
                  </a:rPr>
                  <a:t>We get an estimate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3200" dirty="0" smtClean="0">
                    <a:solidFill>
                      <a:srgbClr val="0070C0"/>
                    </a:solidFill>
                    <a:latin typeface="+mj-lt"/>
                  </a:rPr>
                  <a:t> but how accurate is it ?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799" y="2347784"/>
                <a:ext cx="9171071" cy="840260"/>
              </a:xfrm>
              <a:prstGeom prst="rect">
                <a:avLst/>
              </a:prstGeom>
              <a:blipFill rotWithShape="0">
                <a:blip r:embed="rId2"/>
                <a:stretch>
                  <a:fillRect l="-1729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84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762" y="1324983"/>
            <a:ext cx="3676207" cy="367620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8512299" y="1494263"/>
            <a:ext cx="3356517" cy="3323064"/>
          </a:xfrm>
          <a:custGeom>
            <a:avLst/>
            <a:gdLst>
              <a:gd name="connsiteX0" fmla="*/ 1014761 w 3356517"/>
              <a:gd name="connsiteY0" fmla="*/ 2419815 h 3323064"/>
              <a:gd name="connsiteX1" fmla="*/ 1014761 w 3356517"/>
              <a:gd name="connsiteY1" fmla="*/ 2419815 h 3323064"/>
              <a:gd name="connsiteX2" fmla="*/ 970156 w 3356517"/>
              <a:gd name="connsiteY2" fmla="*/ 2286000 h 3323064"/>
              <a:gd name="connsiteX3" fmla="*/ 959005 w 3356517"/>
              <a:gd name="connsiteY3" fmla="*/ 2230244 h 3323064"/>
              <a:gd name="connsiteX4" fmla="*/ 925551 w 3356517"/>
              <a:gd name="connsiteY4" fmla="*/ 2152186 h 3323064"/>
              <a:gd name="connsiteX5" fmla="*/ 914400 w 3356517"/>
              <a:gd name="connsiteY5" fmla="*/ 2096430 h 3323064"/>
              <a:gd name="connsiteX6" fmla="*/ 869795 w 3356517"/>
              <a:gd name="connsiteY6" fmla="*/ 2007220 h 3323064"/>
              <a:gd name="connsiteX7" fmla="*/ 836341 w 3356517"/>
              <a:gd name="connsiteY7" fmla="*/ 1918010 h 3323064"/>
              <a:gd name="connsiteX8" fmla="*/ 825190 w 3356517"/>
              <a:gd name="connsiteY8" fmla="*/ 1884557 h 3323064"/>
              <a:gd name="connsiteX9" fmla="*/ 780585 w 3356517"/>
              <a:gd name="connsiteY9" fmla="*/ 1806498 h 3323064"/>
              <a:gd name="connsiteX10" fmla="*/ 758283 w 3356517"/>
              <a:gd name="connsiteY10" fmla="*/ 1739591 h 3323064"/>
              <a:gd name="connsiteX11" fmla="*/ 747132 w 3356517"/>
              <a:gd name="connsiteY11" fmla="*/ 1694986 h 3323064"/>
              <a:gd name="connsiteX12" fmla="*/ 691376 w 3356517"/>
              <a:gd name="connsiteY12" fmla="*/ 1572322 h 3323064"/>
              <a:gd name="connsiteX13" fmla="*/ 646771 w 3356517"/>
              <a:gd name="connsiteY13" fmla="*/ 1505415 h 3323064"/>
              <a:gd name="connsiteX14" fmla="*/ 635620 w 3356517"/>
              <a:gd name="connsiteY14" fmla="*/ 1460810 h 3323064"/>
              <a:gd name="connsiteX15" fmla="*/ 591015 w 3356517"/>
              <a:gd name="connsiteY15" fmla="*/ 1371600 h 3323064"/>
              <a:gd name="connsiteX16" fmla="*/ 557561 w 3356517"/>
              <a:gd name="connsiteY16" fmla="*/ 1293542 h 3323064"/>
              <a:gd name="connsiteX17" fmla="*/ 524107 w 3356517"/>
              <a:gd name="connsiteY17" fmla="*/ 1226635 h 3323064"/>
              <a:gd name="connsiteX18" fmla="*/ 501805 w 3356517"/>
              <a:gd name="connsiteY18" fmla="*/ 1159727 h 3323064"/>
              <a:gd name="connsiteX19" fmla="*/ 479502 w 3356517"/>
              <a:gd name="connsiteY19" fmla="*/ 1081669 h 3323064"/>
              <a:gd name="connsiteX20" fmla="*/ 457200 w 3356517"/>
              <a:gd name="connsiteY20" fmla="*/ 1048215 h 3323064"/>
              <a:gd name="connsiteX21" fmla="*/ 446049 w 3356517"/>
              <a:gd name="connsiteY21" fmla="*/ 981308 h 3323064"/>
              <a:gd name="connsiteX22" fmla="*/ 434898 w 3356517"/>
              <a:gd name="connsiteY22" fmla="*/ 947854 h 3323064"/>
              <a:gd name="connsiteX23" fmla="*/ 423746 w 3356517"/>
              <a:gd name="connsiteY23" fmla="*/ 903249 h 3323064"/>
              <a:gd name="connsiteX24" fmla="*/ 412595 w 3356517"/>
              <a:gd name="connsiteY24" fmla="*/ 847493 h 3323064"/>
              <a:gd name="connsiteX25" fmla="*/ 390293 w 3356517"/>
              <a:gd name="connsiteY25" fmla="*/ 791737 h 3323064"/>
              <a:gd name="connsiteX26" fmla="*/ 345688 w 3356517"/>
              <a:gd name="connsiteY26" fmla="*/ 657922 h 3323064"/>
              <a:gd name="connsiteX27" fmla="*/ 334537 w 3356517"/>
              <a:gd name="connsiteY27" fmla="*/ 613317 h 3323064"/>
              <a:gd name="connsiteX28" fmla="*/ 312234 w 3356517"/>
              <a:gd name="connsiteY28" fmla="*/ 524108 h 3323064"/>
              <a:gd name="connsiteX29" fmla="*/ 301083 w 3356517"/>
              <a:gd name="connsiteY29" fmla="*/ 234176 h 3323064"/>
              <a:gd name="connsiteX30" fmla="*/ 267629 w 3356517"/>
              <a:gd name="connsiteY30" fmla="*/ 200722 h 3323064"/>
              <a:gd name="connsiteX31" fmla="*/ 256478 w 3356517"/>
              <a:gd name="connsiteY31" fmla="*/ 167269 h 3323064"/>
              <a:gd name="connsiteX32" fmla="*/ 256478 w 3356517"/>
              <a:gd name="connsiteY32" fmla="*/ 167269 h 3323064"/>
              <a:gd name="connsiteX33" fmla="*/ 379141 w 3356517"/>
              <a:gd name="connsiteY33" fmla="*/ 200722 h 3323064"/>
              <a:gd name="connsiteX34" fmla="*/ 479502 w 3356517"/>
              <a:gd name="connsiteY34" fmla="*/ 234176 h 3323064"/>
              <a:gd name="connsiteX35" fmla="*/ 602166 w 3356517"/>
              <a:gd name="connsiteY35" fmla="*/ 289932 h 3323064"/>
              <a:gd name="connsiteX36" fmla="*/ 635620 w 3356517"/>
              <a:gd name="connsiteY36" fmla="*/ 301083 h 3323064"/>
              <a:gd name="connsiteX37" fmla="*/ 713678 w 3356517"/>
              <a:gd name="connsiteY37" fmla="*/ 312235 h 3323064"/>
              <a:gd name="connsiteX38" fmla="*/ 747132 w 3356517"/>
              <a:gd name="connsiteY38" fmla="*/ 323386 h 3323064"/>
              <a:gd name="connsiteX39" fmla="*/ 702527 w 3356517"/>
              <a:gd name="connsiteY39" fmla="*/ 367991 h 3323064"/>
              <a:gd name="connsiteX40" fmla="*/ 680224 w 3356517"/>
              <a:gd name="connsiteY40" fmla="*/ 401444 h 3323064"/>
              <a:gd name="connsiteX41" fmla="*/ 669073 w 3356517"/>
              <a:gd name="connsiteY41" fmla="*/ 446049 h 3323064"/>
              <a:gd name="connsiteX42" fmla="*/ 657922 w 3356517"/>
              <a:gd name="connsiteY42" fmla="*/ 479503 h 3323064"/>
              <a:gd name="connsiteX43" fmla="*/ 646771 w 3356517"/>
              <a:gd name="connsiteY43" fmla="*/ 546410 h 3323064"/>
              <a:gd name="connsiteX44" fmla="*/ 635620 w 3356517"/>
              <a:gd name="connsiteY44" fmla="*/ 735981 h 3323064"/>
              <a:gd name="connsiteX45" fmla="*/ 557561 w 3356517"/>
              <a:gd name="connsiteY45" fmla="*/ 735981 h 3323064"/>
              <a:gd name="connsiteX46" fmla="*/ 691376 w 3356517"/>
              <a:gd name="connsiteY46" fmla="*/ 836342 h 3323064"/>
              <a:gd name="connsiteX47" fmla="*/ 713678 w 3356517"/>
              <a:gd name="connsiteY47" fmla="*/ 880947 h 3323064"/>
              <a:gd name="connsiteX48" fmla="*/ 769434 w 3356517"/>
              <a:gd name="connsiteY48" fmla="*/ 959005 h 3323064"/>
              <a:gd name="connsiteX49" fmla="*/ 847493 w 3356517"/>
              <a:gd name="connsiteY49" fmla="*/ 1037064 h 3323064"/>
              <a:gd name="connsiteX50" fmla="*/ 903249 w 3356517"/>
              <a:gd name="connsiteY50" fmla="*/ 1115122 h 3323064"/>
              <a:gd name="connsiteX51" fmla="*/ 947854 w 3356517"/>
              <a:gd name="connsiteY51" fmla="*/ 1159727 h 3323064"/>
              <a:gd name="connsiteX52" fmla="*/ 981307 w 3356517"/>
              <a:gd name="connsiteY52" fmla="*/ 1215483 h 3323064"/>
              <a:gd name="connsiteX53" fmla="*/ 1003610 w 3356517"/>
              <a:gd name="connsiteY53" fmla="*/ 1282391 h 3323064"/>
              <a:gd name="connsiteX54" fmla="*/ 1037063 w 3356517"/>
              <a:gd name="connsiteY54" fmla="*/ 1326996 h 3323064"/>
              <a:gd name="connsiteX55" fmla="*/ 1048215 w 3356517"/>
              <a:gd name="connsiteY55" fmla="*/ 1382752 h 3323064"/>
              <a:gd name="connsiteX56" fmla="*/ 1605776 w 3356517"/>
              <a:gd name="connsiteY56" fmla="*/ 825191 h 3323064"/>
              <a:gd name="connsiteX57" fmla="*/ 1616927 w 3356517"/>
              <a:gd name="connsiteY57" fmla="*/ 557561 h 3323064"/>
              <a:gd name="connsiteX58" fmla="*/ 1260088 w 3356517"/>
              <a:gd name="connsiteY58" fmla="*/ 557561 h 3323064"/>
              <a:gd name="connsiteX59" fmla="*/ 1260088 w 3356517"/>
              <a:gd name="connsiteY59" fmla="*/ 2051825 h 3323064"/>
              <a:gd name="connsiteX60" fmla="*/ 1516566 w 3356517"/>
              <a:gd name="connsiteY60" fmla="*/ 2051825 h 3323064"/>
              <a:gd name="connsiteX61" fmla="*/ 1918010 w 3356517"/>
              <a:gd name="connsiteY61" fmla="*/ 2051825 h 3323064"/>
              <a:gd name="connsiteX62" fmla="*/ 1918010 w 3356517"/>
              <a:gd name="connsiteY62" fmla="*/ 334537 h 3323064"/>
              <a:gd name="connsiteX63" fmla="*/ 2486722 w 3356517"/>
              <a:gd name="connsiteY63" fmla="*/ 334537 h 3323064"/>
              <a:gd name="connsiteX64" fmla="*/ 2486722 w 3356517"/>
              <a:gd name="connsiteY64" fmla="*/ 2709747 h 3323064"/>
              <a:gd name="connsiteX65" fmla="*/ 1616927 w 3356517"/>
              <a:gd name="connsiteY65" fmla="*/ 2709747 h 3323064"/>
              <a:gd name="connsiteX66" fmla="*/ 981307 w 3356517"/>
              <a:gd name="connsiteY66" fmla="*/ 2709747 h 3323064"/>
              <a:gd name="connsiteX67" fmla="*/ 1349298 w 3356517"/>
              <a:gd name="connsiteY67" fmla="*/ 3077738 h 3323064"/>
              <a:gd name="connsiteX68" fmla="*/ 1170878 w 3356517"/>
              <a:gd name="connsiteY68" fmla="*/ 3077738 h 3323064"/>
              <a:gd name="connsiteX69" fmla="*/ 1103971 w 3356517"/>
              <a:gd name="connsiteY69" fmla="*/ 3144645 h 3323064"/>
              <a:gd name="connsiteX70" fmla="*/ 278780 w 3356517"/>
              <a:gd name="connsiteY70" fmla="*/ 2319454 h 3323064"/>
              <a:gd name="connsiteX71" fmla="*/ 278780 w 3356517"/>
              <a:gd name="connsiteY71" fmla="*/ 1906859 h 3323064"/>
              <a:gd name="connsiteX72" fmla="*/ 33454 w 3356517"/>
              <a:gd name="connsiteY72" fmla="*/ 1661533 h 3323064"/>
              <a:gd name="connsiteX73" fmla="*/ 33454 w 3356517"/>
              <a:gd name="connsiteY73" fmla="*/ 1349298 h 3323064"/>
              <a:gd name="connsiteX74" fmla="*/ 1014761 w 3356517"/>
              <a:gd name="connsiteY74" fmla="*/ 367991 h 3323064"/>
              <a:gd name="connsiteX75" fmla="*/ 1014761 w 3356517"/>
              <a:gd name="connsiteY75" fmla="*/ 1416205 h 3323064"/>
              <a:gd name="connsiteX76" fmla="*/ 3133493 w 3356517"/>
              <a:gd name="connsiteY76" fmla="*/ 1416205 h 3323064"/>
              <a:gd name="connsiteX77" fmla="*/ 2185640 w 3356517"/>
              <a:gd name="connsiteY77" fmla="*/ 468352 h 3323064"/>
              <a:gd name="connsiteX78" fmla="*/ 1315844 w 3356517"/>
              <a:gd name="connsiteY78" fmla="*/ 468352 h 3323064"/>
              <a:gd name="connsiteX79" fmla="*/ 1460809 w 3356517"/>
              <a:gd name="connsiteY79" fmla="*/ 613317 h 3323064"/>
              <a:gd name="connsiteX80" fmla="*/ 1594624 w 3356517"/>
              <a:gd name="connsiteY80" fmla="*/ 613317 h 3323064"/>
              <a:gd name="connsiteX81" fmla="*/ 1594624 w 3356517"/>
              <a:gd name="connsiteY81" fmla="*/ 323386 h 3323064"/>
              <a:gd name="connsiteX82" fmla="*/ 1594624 w 3356517"/>
              <a:gd name="connsiteY82" fmla="*/ 2018371 h 3323064"/>
              <a:gd name="connsiteX83" fmla="*/ 1984917 w 3356517"/>
              <a:gd name="connsiteY83" fmla="*/ 2018371 h 3323064"/>
              <a:gd name="connsiteX84" fmla="*/ 2631688 w 3356517"/>
              <a:gd name="connsiteY84" fmla="*/ 2665142 h 3323064"/>
              <a:gd name="connsiteX85" fmla="*/ 3155795 w 3356517"/>
              <a:gd name="connsiteY85" fmla="*/ 3189249 h 3323064"/>
              <a:gd name="connsiteX86" fmla="*/ 3155795 w 3356517"/>
              <a:gd name="connsiteY86" fmla="*/ 2497874 h 3323064"/>
              <a:gd name="connsiteX87" fmla="*/ 3155795 w 3356517"/>
              <a:gd name="connsiteY87" fmla="*/ 1616927 h 3323064"/>
              <a:gd name="connsiteX88" fmla="*/ 3044283 w 3356517"/>
              <a:gd name="connsiteY88" fmla="*/ 1616927 h 3323064"/>
              <a:gd name="connsiteX89" fmla="*/ 3044283 w 3356517"/>
              <a:gd name="connsiteY89" fmla="*/ 1260088 h 3323064"/>
              <a:gd name="connsiteX90" fmla="*/ 3044283 w 3356517"/>
              <a:gd name="connsiteY90" fmla="*/ 189571 h 3323064"/>
              <a:gd name="connsiteX91" fmla="*/ 2687444 w 3356517"/>
              <a:gd name="connsiteY91" fmla="*/ 546410 h 3323064"/>
              <a:gd name="connsiteX92" fmla="*/ 2687444 w 3356517"/>
              <a:gd name="connsiteY92" fmla="*/ 2743200 h 3323064"/>
              <a:gd name="connsiteX93" fmla="*/ 2531327 w 3356517"/>
              <a:gd name="connsiteY93" fmla="*/ 2732049 h 3323064"/>
              <a:gd name="connsiteX94" fmla="*/ 1940312 w 3356517"/>
              <a:gd name="connsiteY94" fmla="*/ 3323064 h 3323064"/>
              <a:gd name="connsiteX95" fmla="*/ 1538868 w 3356517"/>
              <a:gd name="connsiteY95" fmla="*/ 2921620 h 3323064"/>
              <a:gd name="connsiteX96" fmla="*/ 1427356 w 3356517"/>
              <a:gd name="connsiteY96" fmla="*/ 3033132 h 3323064"/>
              <a:gd name="connsiteX97" fmla="*/ 1092820 w 3356517"/>
              <a:gd name="connsiteY97" fmla="*/ 2698596 h 3323064"/>
              <a:gd name="connsiteX98" fmla="*/ 836341 w 3356517"/>
              <a:gd name="connsiteY98" fmla="*/ 2442117 h 3323064"/>
              <a:gd name="connsiteX99" fmla="*/ 167267 w 3356517"/>
              <a:gd name="connsiteY99" fmla="*/ 3111191 h 3323064"/>
              <a:gd name="connsiteX100" fmla="*/ 613317 w 3356517"/>
              <a:gd name="connsiteY100" fmla="*/ 3111191 h 3323064"/>
              <a:gd name="connsiteX101" fmla="*/ 613317 w 3356517"/>
              <a:gd name="connsiteY101" fmla="*/ 1516566 h 3323064"/>
              <a:gd name="connsiteX102" fmla="*/ 0 w 3356517"/>
              <a:gd name="connsiteY102" fmla="*/ 1516566 h 3323064"/>
              <a:gd name="connsiteX103" fmla="*/ 0 w 3356517"/>
              <a:gd name="connsiteY103" fmla="*/ 3144644 h 3323064"/>
              <a:gd name="connsiteX104" fmla="*/ 2520175 w 3356517"/>
              <a:gd name="connsiteY104" fmla="*/ 624469 h 3323064"/>
              <a:gd name="connsiteX105" fmla="*/ 3133493 w 3356517"/>
              <a:gd name="connsiteY105" fmla="*/ 1237787 h 3323064"/>
              <a:gd name="connsiteX106" fmla="*/ 1683836 w 3356517"/>
              <a:gd name="connsiteY106" fmla="*/ 2687444 h 3323064"/>
              <a:gd name="connsiteX107" fmla="*/ 1182029 w 3356517"/>
              <a:gd name="connsiteY107" fmla="*/ 2687444 h 3323064"/>
              <a:gd name="connsiteX108" fmla="*/ 1182029 w 3356517"/>
              <a:gd name="connsiteY108" fmla="*/ 1661532 h 3323064"/>
              <a:gd name="connsiteX109" fmla="*/ 1025912 w 3356517"/>
              <a:gd name="connsiteY109" fmla="*/ 1505415 h 3323064"/>
              <a:gd name="connsiteX110" fmla="*/ 278781 w 3356517"/>
              <a:gd name="connsiteY110" fmla="*/ 2252546 h 3323064"/>
              <a:gd name="connsiteX111" fmla="*/ 1873405 w 3356517"/>
              <a:gd name="connsiteY111" fmla="*/ 2252546 h 3323064"/>
              <a:gd name="connsiteX112" fmla="*/ 2074127 w 3356517"/>
              <a:gd name="connsiteY112" fmla="*/ 2453268 h 3323064"/>
              <a:gd name="connsiteX113" fmla="*/ 1349298 w 3356517"/>
              <a:gd name="connsiteY113" fmla="*/ 2453268 h 3323064"/>
              <a:gd name="connsiteX114" fmla="*/ 1795347 w 3356517"/>
              <a:gd name="connsiteY114" fmla="*/ 2899317 h 3323064"/>
              <a:gd name="connsiteX115" fmla="*/ 2141034 w 3356517"/>
              <a:gd name="connsiteY115" fmla="*/ 2553630 h 3323064"/>
              <a:gd name="connsiteX116" fmla="*/ 2141034 w 3356517"/>
              <a:gd name="connsiteY116" fmla="*/ 3066586 h 3323064"/>
              <a:gd name="connsiteX117" fmla="*/ 1583473 w 3356517"/>
              <a:gd name="connsiteY117" fmla="*/ 3066586 h 3323064"/>
              <a:gd name="connsiteX118" fmla="*/ 1839951 w 3356517"/>
              <a:gd name="connsiteY118" fmla="*/ 3323064 h 3323064"/>
              <a:gd name="connsiteX119" fmla="*/ 3311912 w 3356517"/>
              <a:gd name="connsiteY119" fmla="*/ 3323064 h 3323064"/>
              <a:gd name="connsiteX120" fmla="*/ 669073 w 3356517"/>
              <a:gd name="connsiteY120" fmla="*/ 680225 h 3323064"/>
              <a:gd name="connsiteX121" fmla="*/ 669073 w 3356517"/>
              <a:gd name="connsiteY121" fmla="*/ 245327 h 3323064"/>
              <a:gd name="connsiteX122" fmla="*/ 981307 w 3356517"/>
              <a:gd name="connsiteY122" fmla="*/ 557561 h 3323064"/>
              <a:gd name="connsiteX123" fmla="*/ 981307 w 3356517"/>
              <a:gd name="connsiteY123" fmla="*/ 1438508 h 3323064"/>
              <a:gd name="connsiteX124" fmla="*/ 512956 w 3356517"/>
              <a:gd name="connsiteY124" fmla="*/ 1438508 h 3323064"/>
              <a:gd name="connsiteX125" fmla="*/ 825190 w 3356517"/>
              <a:gd name="connsiteY125" fmla="*/ 1750742 h 3323064"/>
              <a:gd name="connsiteX126" fmla="*/ 1260088 w 3356517"/>
              <a:gd name="connsiteY126" fmla="*/ 1315844 h 3323064"/>
              <a:gd name="connsiteX127" fmla="*/ 2018371 w 3356517"/>
              <a:gd name="connsiteY127" fmla="*/ 1315844 h 3323064"/>
              <a:gd name="connsiteX128" fmla="*/ 1639229 w 3356517"/>
              <a:gd name="connsiteY128" fmla="*/ 1694986 h 3323064"/>
              <a:gd name="connsiteX129" fmla="*/ 1639229 w 3356517"/>
              <a:gd name="connsiteY129" fmla="*/ 1059366 h 3323064"/>
              <a:gd name="connsiteX130" fmla="*/ 1639229 w 3356517"/>
              <a:gd name="connsiteY130" fmla="*/ 1806498 h 3323064"/>
              <a:gd name="connsiteX131" fmla="*/ 1260088 w 3356517"/>
              <a:gd name="connsiteY131" fmla="*/ 1427357 h 3323064"/>
              <a:gd name="connsiteX132" fmla="*/ 1260088 w 3356517"/>
              <a:gd name="connsiteY132" fmla="*/ 836342 h 3323064"/>
              <a:gd name="connsiteX133" fmla="*/ 2230244 w 3356517"/>
              <a:gd name="connsiteY133" fmla="*/ 836342 h 3323064"/>
              <a:gd name="connsiteX134" fmla="*/ 2241395 w 3356517"/>
              <a:gd name="connsiteY134" fmla="*/ 992459 h 3323064"/>
              <a:gd name="connsiteX135" fmla="*/ 2241395 w 3356517"/>
              <a:gd name="connsiteY135" fmla="*/ 1672683 h 3323064"/>
              <a:gd name="connsiteX136" fmla="*/ 2676293 w 3356517"/>
              <a:gd name="connsiteY136" fmla="*/ 2107581 h 3323064"/>
              <a:gd name="connsiteX137" fmla="*/ 1996068 w 3356517"/>
              <a:gd name="connsiteY137" fmla="*/ 2107581 h 3323064"/>
              <a:gd name="connsiteX138" fmla="*/ 2018371 w 3356517"/>
              <a:gd name="connsiteY138" fmla="*/ 2219093 h 3323064"/>
              <a:gd name="connsiteX139" fmla="*/ 1382751 w 3356517"/>
              <a:gd name="connsiteY139" fmla="*/ 2219093 h 3323064"/>
              <a:gd name="connsiteX140" fmla="*/ 1951463 w 3356517"/>
              <a:gd name="connsiteY140" fmla="*/ 2787805 h 3323064"/>
              <a:gd name="connsiteX141" fmla="*/ 2152185 w 3356517"/>
              <a:gd name="connsiteY141" fmla="*/ 2787805 h 3323064"/>
              <a:gd name="connsiteX142" fmla="*/ 2408663 w 3356517"/>
              <a:gd name="connsiteY142" fmla="*/ 3044283 h 3323064"/>
              <a:gd name="connsiteX143" fmla="*/ 2430966 w 3356517"/>
              <a:gd name="connsiteY143" fmla="*/ 3144644 h 3323064"/>
              <a:gd name="connsiteX144" fmla="*/ 3044283 w 3356517"/>
              <a:gd name="connsiteY144" fmla="*/ 2531327 h 3323064"/>
              <a:gd name="connsiteX145" fmla="*/ 3044283 w 3356517"/>
              <a:gd name="connsiteY145" fmla="*/ 1527717 h 3323064"/>
              <a:gd name="connsiteX146" fmla="*/ 2486722 w 3356517"/>
              <a:gd name="connsiteY146" fmla="*/ 2085278 h 3323064"/>
              <a:gd name="connsiteX147" fmla="*/ 2486722 w 3356517"/>
              <a:gd name="connsiteY147" fmla="*/ 3245005 h 3323064"/>
              <a:gd name="connsiteX148" fmla="*/ 44605 w 3356517"/>
              <a:gd name="connsiteY148" fmla="*/ 802888 h 3323064"/>
              <a:gd name="connsiteX149" fmla="*/ 22302 w 3356517"/>
              <a:gd name="connsiteY149" fmla="*/ 501805 h 3323064"/>
              <a:gd name="connsiteX150" fmla="*/ 501805 w 3356517"/>
              <a:gd name="connsiteY150" fmla="*/ 981308 h 3323064"/>
              <a:gd name="connsiteX151" fmla="*/ 936702 w 3356517"/>
              <a:gd name="connsiteY151" fmla="*/ 981308 h 3323064"/>
              <a:gd name="connsiteX152" fmla="*/ 936702 w 3356517"/>
              <a:gd name="connsiteY152" fmla="*/ 1661532 h 3323064"/>
              <a:gd name="connsiteX153" fmla="*/ 401444 w 3356517"/>
              <a:gd name="connsiteY153" fmla="*/ 1661532 h 3323064"/>
              <a:gd name="connsiteX154" fmla="*/ 412595 w 3356517"/>
              <a:gd name="connsiteY154" fmla="*/ 1784196 h 3323064"/>
              <a:gd name="connsiteX155" fmla="*/ 1170877 w 3356517"/>
              <a:gd name="connsiteY155" fmla="*/ 2542478 h 3323064"/>
              <a:gd name="connsiteX156" fmla="*/ 1761893 w 3356517"/>
              <a:gd name="connsiteY156" fmla="*/ 2542478 h 3323064"/>
              <a:gd name="connsiteX157" fmla="*/ 2754351 w 3356517"/>
              <a:gd name="connsiteY157" fmla="*/ 2542478 h 3323064"/>
              <a:gd name="connsiteX158" fmla="*/ 2163337 w 3356517"/>
              <a:gd name="connsiteY158" fmla="*/ 1951464 h 3323064"/>
              <a:gd name="connsiteX159" fmla="*/ 2754352 w 3356517"/>
              <a:gd name="connsiteY159" fmla="*/ 1360449 h 3323064"/>
              <a:gd name="connsiteX160" fmla="*/ 2877015 w 3356517"/>
              <a:gd name="connsiteY160" fmla="*/ 1360449 h 3323064"/>
              <a:gd name="connsiteX161" fmla="*/ 2877015 w 3356517"/>
              <a:gd name="connsiteY161" fmla="*/ 814039 h 3323064"/>
              <a:gd name="connsiteX162" fmla="*/ 2877015 w 3356517"/>
              <a:gd name="connsiteY162" fmla="*/ 234176 h 3323064"/>
              <a:gd name="connsiteX163" fmla="*/ 3144644 w 3356517"/>
              <a:gd name="connsiteY163" fmla="*/ 223025 h 3323064"/>
              <a:gd name="connsiteX164" fmla="*/ 3256156 w 3356517"/>
              <a:gd name="connsiteY164" fmla="*/ 111513 h 3323064"/>
              <a:gd name="connsiteX165" fmla="*/ 3256156 w 3356517"/>
              <a:gd name="connsiteY165" fmla="*/ 1739591 h 3323064"/>
              <a:gd name="connsiteX166" fmla="*/ 1338146 w 3356517"/>
              <a:gd name="connsiteY166" fmla="*/ 1739591 h 3323064"/>
              <a:gd name="connsiteX167" fmla="*/ 613317 w 3356517"/>
              <a:gd name="connsiteY167" fmla="*/ 1739591 h 3323064"/>
              <a:gd name="connsiteX168" fmla="*/ 613317 w 3356517"/>
              <a:gd name="connsiteY168" fmla="*/ 2720898 h 3323064"/>
              <a:gd name="connsiteX169" fmla="*/ 2085278 w 3356517"/>
              <a:gd name="connsiteY169" fmla="*/ 2720898 h 3323064"/>
              <a:gd name="connsiteX170" fmla="*/ 2085278 w 3356517"/>
              <a:gd name="connsiteY170" fmla="*/ 2977376 h 3323064"/>
              <a:gd name="connsiteX171" fmla="*/ 3166946 w 3356517"/>
              <a:gd name="connsiteY171" fmla="*/ 2977376 h 3323064"/>
              <a:gd name="connsiteX172" fmla="*/ 3155795 w 3356517"/>
              <a:gd name="connsiteY172" fmla="*/ 3166947 h 3323064"/>
              <a:gd name="connsiteX173" fmla="*/ 3356517 w 3356517"/>
              <a:gd name="connsiteY173" fmla="*/ 3166947 h 3323064"/>
              <a:gd name="connsiteX174" fmla="*/ 2564780 w 3356517"/>
              <a:gd name="connsiteY174" fmla="*/ 2375210 h 3323064"/>
              <a:gd name="connsiteX175" fmla="*/ 2810107 w 3356517"/>
              <a:gd name="connsiteY175" fmla="*/ 2129883 h 3323064"/>
              <a:gd name="connsiteX176" fmla="*/ 2810107 w 3356517"/>
              <a:gd name="connsiteY176" fmla="*/ 2029522 h 3323064"/>
              <a:gd name="connsiteX177" fmla="*/ 1806498 w 3356517"/>
              <a:gd name="connsiteY177" fmla="*/ 2029522 h 3323064"/>
              <a:gd name="connsiteX178" fmla="*/ 1304693 w 3356517"/>
              <a:gd name="connsiteY178" fmla="*/ 2029522 h 3323064"/>
              <a:gd name="connsiteX179" fmla="*/ 1349298 w 3356517"/>
              <a:gd name="connsiteY179" fmla="*/ 2152186 h 3323064"/>
              <a:gd name="connsiteX180" fmla="*/ 1349298 w 3356517"/>
              <a:gd name="connsiteY180" fmla="*/ 2910469 h 3323064"/>
              <a:gd name="connsiteX181" fmla="*/ 1639229 w 3356517"/>
              <a:gd name="connsiteY181" fmla="*/ 2899317 h 3323064"/>
              <a:gd name="connsiteX182" fmla="*/ 2163337 w 3356517"/>
              <a:gd name="connsiteY182" fmla="*/ 2899317 h 3323064"/>
              <a:gd name="connsiteX183" fmla="*/ 2185639 w 3356517"/>
              <a:gd name="connsiteY183" fmla="*/ 2743200 h 3323064"/>
              <a:gd name="connsiteX184" fmla="*/ 1795346 w 3356517"/>
              <a:gd name="connsiteY184" fmla="*/ 2352907 h 3323064"/>
              <a:gd name="connsiteX185" fmla="*/ 2207942 w 3356517"/>
              <a:gd name="connsiteY185" fmla="*/ 2765503 h 3323064"/>
              <a:gd name="connsiteX186" fmla="*/ 2308302 w 3356517"/>
              <a:gd name="connsiteY186" fmla="*/ 2776654 h 3323064"/>
              <a:gd name="connsiteX187" fmla="*/ 2308302 w 3356517"/>
              <a:gd name="connsiteY187" fmla="*/ 3289610 h 3323064"/>
              <a:gd name="connsiteX188" fmla="*/ 1996068 w 3356517"/>
              <a:gd name="connsiteY188" fmla="*/ 3289610 h 3323064"/>
              <a:gd name="connsiteX189" fmla="*/ 2609385 w 3356517"/>
              <a:gd name="connsiteY189" fmla="*/ 2676293 h 3323064"/>
              <a:gd name="connsiteX190" fmla="*/ 189571 w 3356517"/>
              <a:gd name="connsiteY190" fmla="*/ 256479 h 3323064"/>
              <a:gd name="connsiteX191" fmla="*/ 2163337 w 3356517"/>
              <a:gd name="connsiteY191" fmla="*/ 256479 h 3323064"/>
              <a:gd name="connsiteX192" fmla="*/ 2174488 w 3356517"/>
              <a:gd name="connsiteY192" fmla="*/ 0 h 3323064"/>
              <a:gd name="connsiteX193" fmla="*/ 2386362 w 3356517"/>
              <a:gd name="connsiteY193" fmla="*/ 211874 h 3323064"/>
              <a:gd name="connsiteX194" fmla="*/ 2386362 w 3356517"/>
              <a:gd name="connsiteY194" fmla="*/ 1315844 h 3323064"/>
              <a:gd name="connsiteX195" fmla="*/ 2564781 w 3356517"/>
              <a:gd name="connsiteY195" fmla="*/ 1494263 h 332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3356517" h="3323064">
                <a:moveTo>
                  <a:pt x="1014761" y="2419815"/>
                </a:moveTo>
                <a:lnTo>
                  <a:pt x="1014761" y="2419815"/>
                </a:lnTo>
                <a:cubicBezTo>
                  <a:pt x="999893" y="2375210"/>
                  <a:pt x="983423" y="2331107"/>
                  <a:pt x="970156" y="2286000"/>
                </a:cubicBezTo>
                <a:cubicBezTo>
                  <a:pt x="964808" y="2267817"/>
                  <a:pt x="964999" y="2248225"/>
                  <a:pt x="959005" y="2230244"/>
                </a:cubicBezTo>
                <a:cubicBezTo>
                  <a:pt x="927091" y="2134504"/>
                  <a:pt x="945037" y="2230133"/>
                  <a:pt x="925551" y="2152186"/>
                </a:cubicBezTo>
                <a:cubicBezTo>
                  <a:pt x="920954" y="2133799"/>
                  <a:pt x="921204" y="2114120"/>
                  <a:pt x="914400" y="2096430"/>
                </a:cubicBezTo>
                <a:cubicBezTo>
                  <a:pt x="902465" y="2065399"/>
                  <a:pt x="869795" y="2007220"/>
                  <a:pt x="869795" y="2007220"/>
                </a:cubicBezTo>
                <a:cubicBezTo>
                  <a:pt x="848281" y="1899649"/>
                  <a:pt x="874627" y="1994580"/>
                  <a:pt x="836341" y="1918010"/>
                </a:cubicBezTo>
                <a:cubicBezTo>
                  <a:pt x="831084" y="1907497"/>
                  <a:pt x="829820" y="1895361"/>
                  <a:pt x="825190" y="1884557"/>
                </a:cubicBezTo>
                <a:cubicBezTo>
                  <a:pt x="808211" y="1844940"/>
                  <a:pt x="802985" y="1840097"/>
                  <a:pt x="780585" y="1806498"/>
                </a:cubicBezTo>
                <a:cubicBezTo>
                  <a:pt x="773151" y="1784196"/>
                  <a:pt x="763985" y="1762398"/>
                  <a:pt x="758283" y="1739591"/>
                </a:cubicBezTo>
                <a:cubicBezTo>
                  <a:pt x="754566" y="1724723"/>
                  <a:pt x="751342" y="1709722"/>
                  <a:pt x="747132" y="1694986"/>
                </a:cubicBezTo>
                <a:cubicBezTo>
                  <a:pt x="735291" y="1653540"/>
                  <a:pt x="713455" y="1605440"/>
                  <a:pt x="691376" y="1572322"/>
                </a:cubicBezTo>
                <a:lnTo>
                  <a:pt x="646771" y="1505415"/>
                </a:lnTo>
                <a:cubicBezTo>
                  <a:pt x="643054" y="1490547"/>
                  <a:pt x="641515" y="1474957"/>
                  <a:pt x="635620" y="1460810"/>
                </a:cubicBezTo>
                <a:cubicBezTo>
                  <a:pt x="622833" y="1430121"/>
                  <a:pt x="601529" y="1403140"/>
                  <a:pt x="591015" y="1371600"/>
                </a:cubicBezTo>
                <a:cubicBezTo>
                  <a:pt x="564857" y="1293134"/>
                  <a:pt x="598906" y="1390017"/>
                  <a:pt x="557561" y="1293542"/>
                </a:cubicBezTo>
                <a:cubicBezTo>
                  <a:pt x="529862" y="1228910"/>
                  <a:pt x="566966" y="1290920"/>
                  <a:pt x="524107" y="1226635"/>
                </a:cubicBezTo>
                <a:cubicBezTo>
                  <a:pt x="516673" y="1204332"/>
                  <a:pt x="507507" y="1182534"/>
                  <a:pt x="501805" y="1159727"/>
                </a:cubicBezTo>
                <a:cubicBezTo>
                  <a:pt x="498230" y="1145428"/>
                  <a:pt x="487504" y="1097672"/>
                  <a:pt x="479502" y="1081669"/>
                </a:cubicBezTo>
                <a:cubicBezTo>
                  <a:pt x="473508" y="1069682"/>
                  <a:pt x="464634" y="1059366"/>
                  <a:pt x="457200" y="1048215"/>
                </a:cubicBezTo>
                <a:cubicBezTo>
                  <a:pt x="453483" y="1025913"/>
                  <a:pt x="450954" y="1003380"/>
                  <a:pt x="446049" y="981308"/>
                </a:cubicBezTo>
                <a:cubicBezTo>
                  <a:pt x="443499" y="969833"/>
                  <a:pt x="438127" y="959156"/>
                  <a:pt x="434898" y="947854"/>
                </a:cubicBezTo>
                <a:cubicBezTo>
                  <a:pt x="430688" y="933118"/>
                  <a:pt x="427071" y="918210"/>
                  <a:pt x="423746" y="903249"/>
                </a:cubicBezTo>
                <a:cubicBezTo>
                  <a:pt x="419634" y="884747"/>
                  <a:pt x="418041" y="865647"/>
                  <a:pt x="412595" y="847493"/>
                </a:cubicBezTo>
                <a:cubicBezTo>
                  <a:pt x="406843" y="828320"/>
                  <a:pt x="397134" y="810549"/>
                  <a:pt x="390293" y="791737"/>
                </a:cubicBezTo>
                <a:cubicBezTo>
                  <a:pt x="390287" y="791721"/>
                  <a:pt x="345692" y="657938"/>
                  <a:pt x="345688" y="657922"/>
                </a:cubicBezTo>
                <a:cubicBezTo>
                  <a:pt x="341971" y="643054"/>
                  <a:pt x="338747" y="628053"/>
                  <a:pt x="334537" y="613317"/>
                </a:cubicBezTo>
                <a:cubicBezTo>
                  <a:pt x="311675" y="533301"/>
                  <a:pt x="334908" y="637478"/>
                  <a:pt x="312234" y="524108"/>
                </a:cubicBezTo>
                <a:cubicBezTo>
                  <a:pt x="308517" y="427464"/>
                  <a:pt x="314298" y="329984"/>
                  <a:pt x="301083" y="234176"/>
                </a:cubicBezTo>
                <a:cubicBezTo>
                  <a:pt x="298928" y="218554"/>
                  <a:pt x="276377" y="213844"/>
                  <a:pt x="267629" y="200722"/>
                </a:cubicBezTo>
                <a:cubicBezTo>
                  <a:pt x="261109" y="190942"/>
                  <a:pt x="256478" y="167269"/>
                  <a:pt x="256478" y="167269"/>
                </a:cubicBezTo>
                <a:lnTo>
                  <a:pt x="256478" y="167269"/>
                </a:lnTo>
                <a:cubicBezTo>
                  <a:pt x="297366" y="178420"/>
                  <a:pt x="338935" y="187320"/>
                  <a:pt x="379141" y="200722"/>
                </a:cubicBezTo>
                <a:cubicBezTo>
                  <a:pt x="517648" y="246891"/>
                  <a:pt x="319710" y="202218"/>
                  <a:pt x="479502" y="234176"/>
                </a:cubicBezTo>
                <a:cubicBezTo>
                  <a:pt x="544655" y="266752"/>
                  <a:pt x="539040" y="266260"/>
                  <a:pt x="602166" y="289932"/>
                </a:cubicBezTo>
                <a:cubicBezTo>
                  <a:pt x="613172" y="294059"/>
                  <a:pt x="624094" y="298778"/>
                  <a:pt x="635620" y="301083"/>
                </a:cubicBezTo>
                <a:cubicBezTo>
                  <a:pt x="661393" y="306238"/>
                  <a:pt x="687659" y="308518"/>
                  <a:pt x="713678" y="312235"/>
                </a:cubicBezTo>
                <a:cubicBezTo>
                  <a:pt x="724829" y="315952"/>
                  <a:pt x="749437" y="311860"/>
                  <a:pt x="747132" y="323386"/>
                </a:cubicBezTo>
                <a:cubicBezTo>
                  <a:pt x="743008" y="344005"/>
                  <a:pt x="714191" y="350496"/>
                  <a:pt x="702527" y="367991"/>
                </a:cubicBezTo>
                <a:lnTo>
                  <a:pt x="680224" y="401444"/>
                </a:lnTo>
                <a:cubicBezTo>
                  <a:pt x="676507" y="416312"/>
                  <a:pt x="673283" y="431313"/>
                  <a:pt x="669073" y="446049"/>
                </a:cubicBezTo>
                <a:cubicBezTo>
                  <a:pt x="665844" y="457351"/>
                  <a:pt x="660472" y="468028"/>
                  <a:pt x="657922" y="479503"/>
                </a:cubicBezTo>
                <a:cubicBezTo>
                  <a:pt x="653017" y="501575"/>
                  <a:pt x="650488" y="524108"/>
                  <a:pt x="646771" y="546410"/>
                </a:cubicBezTo>
                <a:lnTo>
                  <a:pt x="635620" y="735981"/>
                </a:lnTo>
                <a:lnTo>
                  <a:pt x="557561" y="735981"/>
                </a:lnTo>
                <a:cubicBezTo>
                  <a:pt x="568229" y="743601"/>
                  <a:pt x="675230" y="817889"/>
                  <a:pt x="691376" y="836342"/>
                </a:cubicBezTo>
                <a:cubicBezTo>
                  <a:pt x="702322" y="848852"/>
                  <a:pt x="704753" y="866923"/>
                  <a:pt x="713678" y="880947"/>
                </a:cubicBezTo>
                <a:cubicBezTo>
                  <a:pt x="730845" y="907923"/>
                  <a:pt x="748625" y="934728"/>
                  <a:pt x="769434" y="959005"/>
                </a:cubicBezTo>
                <a:cubicBezTo>
                  <a:pt x="793381" y="986944"/>
                  <a:pt x="826105" y="1007121"/>
                  <a:pt x="847493" y="1037064"/>
                </a:cubicBezTo>
                <a:cubicBezTo>
                  <a:pt x="866078" y="1063083"/>
                  <a:pt x="883001" y="1090375"/>
                  <a:pt x="903249" y="1115122"/>
                </a:cubicBezTo>
                <a:cubicBezTo>
                  <a:pt x="916564" y="1131396"/>
                  <a:pt x="934945" y="1143129"/>
                  <a:pt x="947854" y="1159727"/>
                </a:cubicBezTo>
                <a:cubicBezTo>
                  <a:pt x="961160" y="1176835"/>
                  <a:pt x="972338" y="1195752"/>
                  <a:pt x="981307" y="1215483"/>
                </a:cubicBezTo>
                <a:cubicBezTo>
                  <a:pt x="991035" y="1236885"/>
                  <a:pt x="989505" y="1263584"/>
                  <a:pt x="1003610" y="1282391"/>
                </a:cubicBezTo>
                <a:lnTo>
                  <a:pt x="1037063" y="1326996"/>
                </a:lnTo>
                <a:cubicBezTo>
                  <a:pt x="1050566" y="1367502"/>
                  <a:pt x="1048215" y="1348695"/>
                  <a:pt x="1048215" y="1382752"/>
                </a:cubicBezTo>
                <a:lnTo>
                  <a:pt x="1605776" y="825191"/>
                </a:lnTo>
                <a:lnTo>
                  <a:pt x="1616927" y="557561"/>
                </a:lnTo>
                <a:lnTo>
                  <a:pt x="1260088" y="557561"/>
                </a:lnTo>
                <a:lnTo>
                  <a:pt x="1260088" y="2051825"/>
                </a:lnTo>
                <a:lnTo>
                  <a:pt x="1516566" y="2051825"/>
                </a:lnTo>
                <a:lnTo>
                  <a:pt x="1918010" y="2051825"/>
                </a:lnTo>
                <a:lnTo>
                  <a:pt x="1918010" y="334537"/>
                </a:lnTo>
                <a:lnTo>
                  <a:pt x="2486722" y="334537"/>
                </a:lnTo>
                <a:lnTo>
                  <a:pt x="2486722" y="2709747"/>
                </a:lnTo>
                <a:lnTo>
                  <a:pt x="1616927" y="2709747"/>
                </a:lnTo>
                <a:lnTo>
                  <a:pt x="981307" y="2709747"/>
                </a:lnTo>
                <a:lnTo>
                  <a:pt x="1349298" y="3077738"/>
                </a:lnTo>
                <a:lnTo>
                  <a:pt x="1170878" y="3077738"/>
                </a:lnTo>
                <a:lnTo>
                  <a:pt x="1103971" y="3144645"/>
                </a:lnTo>
                <a:lnTo>
                  <a:pt x="278780" y="2319454"/>
                </a:lnTo>
                <a:lnTo>
                  <a:pt x="278780" y="1906859"/>
                </a:lnTo>
                <a:lnTo>
                  <a:pt x="33454" y="1661533"/>
                </a:lnTo>
                <a:lnTo>
                  <a:pt x="33454" y="1349298"/>
                </a:lnTo>
                <a:lnTo>
                  <a:pt x="1014761" y="367991"/>
                </a:lnTo>
                <a:lnTo>
                  <a:pt x="1014761" y="1416205"/>
                </a:lnTo>
                <a:lnTo>
                  <a:pt x="3133493" y="1416205"/>
                </a:lnTo>
                <a:lnTo>
                  <a:pt x="2185640" y="468352"/>
                </a:lnTo>
                <a:lnTo>
                  <a:pt x="1315844" y="468352"/>
                </a:lnTo>
                <a:lnTo>
                  <a:pt x="1460809" y="613317"/>
                </a:lnTo>
                <a:lnTo>
                  <a:pt x="1594624" y="613317"/>
                </a:lnTo>
                <a:lnTo>
                  <a:pt x="1594624" y="323386"/>
                </a:lnTo>
                <a:lnTo>
                  <a:pt x="1594624" y="2018371"/>
                </a:lnTo>
                <a:lnTo>
                  <a:pt x="1984917" y="2018371"/>
                </a:lnTo>
                <a:lnTo>
                  <a:pt x="2631688" y="2665142"/>
                </a:lnTo>
                <a:lnTo>
                  <a:pt x="3155795" y="3189249"/>
                </a:lnTo>
                <a:lnTo>
                  <a:pt x="3155795" y="2497874"/>
                </a:lnTo>
                <a:lnTo>
                  <a:pt x="3155795" y="1616927"/>
                </a:lnTo>
                <a:lnTo>
                  <a:pt x="3044283" y="1616927"/>
                </a:lnTo>
                <a:lnTo>
                  <a:pt x="3044283" y="1260088"/>
                </a:lnTo>
                <a:lnTo>
                  <a:pt x="3044283" y="189571"/>
                </a:lnTo>
                <a:lnTo>
                  <a:pt x="2687444" y="546410"/>
                </a:lnTo>
                <a:lnTo>
                  <a:pt x="2687444" y="2743200"/>
                </a:lnTo>
                <a:lnTo>
                  <a:pt x="2531327" y="2732049"/>
                </a:lnTo>
                <a:lnTo>
                  <a:pt x="1940312" y="3323064"/>
                </a:lnTo>
                <a:lnTo>
                  <a:pt x="1538868" y="2921620"/>
                </a:lnTo>
                <a:lnTo>
                  <a:pt x="1427356" y="3033132"/>
                </a:lnTo>
                <a:lnTo>
                  <a:pt x="1092820" y="2698596"/>
                </a:lnTo>
                <a:lnTo>
                  <a:pt x="836341" y="2442117"/>
                </a:lnTo>
                <a:lnTo>
                  <a:pt x="167267" y="3111191"/>
                </a:lnTo>
                <a:lnTo>
                  <a:pt x="613317" y="3111191"/>
                </a:lnTo>
                <a:lnTo>
                  <a:pt x="613317" y="1516566"/>
                </a:lnTo>
                <a:lnTo>
                  <a:pt x="0" y="1516566"/>
                </a:lnTo>
                <a:lnTo>
                  <a:pt x="0" y="3144644"/>
                </a:lnTo>
                <a:lnTo>
                  <a:pt x="2520175" y="624469"/>
                </a:lnTo>
                <a:lnTo>
                  <a:pt x="3133493" y="1237787"/>
                </a:lnTo>
                <a:lnTo>
                  <a:pt x="1683836" y="2687444"/>
                </a:lnTo>
                <a:lnTo>
                  <a:pt x="1182029" y="2687444"/>
                </a:lnTo>
                <a:lnTo>
                  <a:pt x="1182029" y="1661532"/>
                </a:lnTo>
                <a:lnTo>
                  <a:pt x="1025912" y="1505415"/>
                </a:lnTo>
                <a:lnTo>
                  <a:pt x="278781" y="2252546"/>
                </a:lnTo>
                <a:lnTo>
                  <a:pt x="1873405" y="2252546"/>
                </a:lnTo>
                <a:lnTo>
                  <a:pt x="2074127" y="2453268"/>
                </a:lnTo>
                <a:lnTo>
                  <a:pt x="1349298" y="2453268"/>
                </a:lnTo>
                <a:lnTo>
                  <a:pt x="1795347" y="2899317"/>
                </a:lnTo>
                <a:lnTo>
                  <a:pt x="2141034" y="2553630"/>
                </a:lnTo>
                <a:lnTo>
                  <a:pt x="2141034" y="3066586"/>
                </a:lnTo>
                <a:lnTo>
                  <a:pt x="1583473" y="3066586"/>
                </a:lnTo>
                <a:lnTo>
                  <a:pt x="1839951" y="3323064"/>
                </a:lnTo>
                <a:lnTo>
                  <a:pt x="3311912" y="3323064"/>
                </a:lnTo>
                <a:lnTo>
                  <a:pt x="669073" y="680225"/>
                </a:lnTo>
                <a:lnTo>
                  <a:pt x="669073" y="245327"/>
                </a:lnTo>
                <a:lnTo>
                  <a:pt x="981307" y="557561"/>
                </a:lnTo>
                <a:lnTo>
                  <a:pt x="981307" y="1438508"/>
                </a:lnTo>
                <a:lnTo>
                  <a:pt x="512956" y="1438508"/>
                </a:lnTo>
                <a:lnTo>
                  <a:pt x="825190" y="1750742"/>
                </a:lnTo>
                <a:lnTo>
                  <a:pt x="1260088" y="1315844"/>
                </a:lnTo>
                <a:lnTo>
                  <a:pt x="2018371" y="1315844"/>
                </a:lnTo>
                <a:lnTo>
                  <a:pt x="1639229" y="1694986"/>
                </a:lnTo>
                <a:lnTo>
                  <a:pt x="1639229" y="1059366"/>
                </a:lnTo>
                <a:lnTo>
                  <a:pt x="1639229" y="1806498"/>
                </a:lnTo>
                <a:lnTo>
                  <a:pt x="1260088" y="1427357"/>
                </a:lnTo>
                <a:lnTo>
                  <a:pt x="1260088" y="836342"/>
                </a:lnTo>
                <a:lnTo>
                  <a:pt x="2230244" y="836342"/>
                </a:lnTo>
                <a:lnTo>
                  <a:pt x="2241395" y="992459"/>
                </a:lnTo>
                <a:lnTo>
                  <a:pt x="2241395" y="1672683"/>
                </a:lnTo>
                <a:lnTo>
                  <a:pt x="2676293" y="2107581"/>
                </a:lnTo>
                <a:lnTo>
                  <a:pt x="1996068" y="2107581"/>
                </a:lnTo>
                <a:cubicBezTo>
                  <a:pt x="2007590" y="2222792"/>
                  <a:pt x="1969864" y="2219093"/>
                  <a:pt x="2018371" y="2219093"/>
                </a:cubicBezTo>
                <a:lnTo>
                  <a:pt x="1382751" y="2219093"/>
                </a:lnTo>
                <a:lnTo>
                  <a:pt x="1951463" y="2787805"/>
                </a:lnTo>
                <a:lnTo>
                  <a:pt x="2152185" y="2787805"/>
                </a:lnTo>
                <a:lnTo>
                  <a:pt x="2408663" y="3044283"/>
                </a:lnTo>
                <a:cubicBezTo>
                  <a:pt x="2420226" y="3148338"/>
                  <a:pt x="2386155" y="3144644"/>
                  <a:pt x="2430966" y="3144644"/>
                </a:cubicBezTo>
                <a:lnTo>
                  <a:pt x="3044283" y="2531327"/>
                </a:lnTo>
                <a:lnTo>
                  <a:pt x="3044283" y="1527717"/>
                </a:lnTo>
                <a:lnTo>
                  <a:pt x="2486722" y="2085278"/>
                </a:lnTo>
                <a:lnTo>
                  <a:pt x="2486722" y="3245005"/>
                </a:lnTo>
                <a:lnTo>
                  <a:pt x="44605" y="802888"/>
                </a:lnTo>
                <a:cubicBezTo>
                  <a:pt x="33266" y="485400"/>
                  <a:pt x="107098" y="417016"/>
                  <a:pt x="22302" y="501805"/>
                </a:cubicBezTo>
                <a:lnTo>
                  <a:pt x="501805" y="981308"/>
                </a:lnTo>
                <a:lnTo>
                  <a:pt x="936702" y="981308"/>
                </a:lnTo>
                <a:lnTo>
                  <a:pt x="936702" y="1661532"/>
                </a:lnTo>
                <a:lnTo>
                  <a:pt x="401444" y="1661532"/>
                </a:lnTo>
                <a:lnTo>
                  <a:pt x="412595" y="1784196"/>
                </a:lnTo>
                <a:lnTo>
                  <a:pt x="1170877" y="2542478"/>
                </a:lnTo>
                <a:lnTo>
                  <a:pt x="1761893" y="2542478"/>
                </a:lnTo>
                <a:lnTo>
                  <a:pt x="2754351" y="2542478"/>
                </a:lnTo>
                <a:lnTo>
                  <a:pt x="2163337" y="1951464"/>
                </a:lnTo>
                <a:lnTo>
                  <a:pt x="2754352" y="1360449"/>
                </a:lnTo>
                <a:lnTo>
                  <a:pt x="2877015" y="1360449"/>
                </a:lnTo>
                <a:lnTo>
                  <a:pt x="2877015" y="814039"/>
                </a:lnTo>
                <a:lnTo>
                  <a:pt x="2877015" y="234176"/>
                </a:lnTo>
                <a:lnTo>
                  <a:pt x="3144644" y="223025"/>
                </a:lnTo>
                <a:lnTo>
                  <a:pt x="3256156" y="111513"/>
                </a:lnTo>
                <a:lnTo>
                  <a:pt x="3256156" y="1739591"/>
                </a:lnTo>
                <a:lnTo>
                  <a:pt x="1338146" y="1739591"/>
                </a:lnTo>
                <a:lnTo>
                  <a:pt x="613317" y="1739591"/>
                </a:lnTo>
                <a:lnTo>
                  <a:pt x="613317" y="2720898"/>
                </a:lnTo>
                <a:lnTo>
                  <a:pt x="2085278" y="2720898"/>
                </a:lnTo>
                <a:lnTo>
                  <a:pt x="2085278" y="2977376"/>
                </a:lnTo>
                <a:lnTo>
                  <a:pt x="3166946" y="2977376"/>
                </a:lnTo>
                <a:lnTo>
                  <a:pt x="3155795" y="3166947"/>
                </a:lnTo>
                <a:lnTo>
                  <a:pt x="3356517" y="3166947"/>
                </a:lnTo>
                <a:lnTo>
                  <a:pt x="2564780" y="2375210"/>
                </a:lnTo>
                <a:lnTo>
                  <a:pt x="2810107" y="2129883"/>
                </a:lnTo>
                <a:lnTo>
                  <a:pt x="2810107" y="2029522"/>
                </a:lnTo>
                <a:lnTo>
                  <a:pt x="1806498" y="2029522"/>
                </a:lnTo>
                <a:lnTo>
                  <a:pt x="1304693" y="2029522"/>
                </a:lnTo>
                <a:lnTo>
                  <a:pt x="1349298" y="2152186"/>
                </a:lnTo>
                <a:lnTo>
                  <a:pt x="1349298" y="2910469"/>
                </a:lnTo>
                <a:lnTo>
                  <a:pt x="1639229" y="2899317"/>
                </a:lnTo>
                <a:lnTo>
                  <a:pt x="2163337" y="2899317"/>
                </a:lnTo>
                <a:cubicBezTo>
                  <a:pt x="2174753" y="2739492"/>
                  <a:pt x="2122316" y="2743200"/>
                  <a:pt x="2185639" y="2743200"/>
                </a:cubicBezTo>
                <a:lnTo>
                  <a:pt x="1795346" y="2352907"/>
                </a:lnTo>
                <a:lnTo>
                  <a:pt x="2207942" y="2765503"/>
                </a:lnTo>
                <a:lnTo>
                  <a:pt x="2308302" y="2776654"/>
                </a:lnTo>
                <a:lnTo>
                  <a:pt x="2308302" y="3289610"/>
                </a:lnTo>
                <a:lnTo>
                  <a:pt x="1996068" y="3289610"/>
                </a:lnTo>
                <a:lnTo>
                  <a:pt x="2609385" y="2676293"/>
                </a:lnTo>
                <a:lnTo>
                  <a:pt x="189571" y="256479"/>
                </a:lnTo>
                <a:lnTo>
                  <a:pt x="2163337" y="256479"/>
                </a:lnTo>
                <a:lnTo>
                  <a:pt x="2174488" y="0"/>
                </a:lnTo>
                <a:lnTo>
                  <a:pt x="2386362" y="211874"/>
                </a:lnTo>
                <a:lnTo>
                  <a:pt x="2386362" y="1315844"/>
                </a:lnTo>
                <a:lnTo>
                  <a:pt x="2564781" y="1494263"/>
                </a:lnTo>
              </a:path>
            </a:pathLst>
          </a:custGeom>
          <a:noFill/>
          <a:ln w="34925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7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Existing asymptotic techniques and issues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  <a:p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81135" y="760676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1829" y="932845"/>
            <a:ext cx="8673642" cy="370291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1919FF"/>
                </a:solidFill>
                <a:latin typeface="+mj-lt"/>
              </a:rPr>
              <a:t>Asymptotic convergence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: Ergodic theorem</a:t>
            </a:r>
          </a:p>
          <a:p>
            <a:pPr marL="800100" lvl="1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Crawling the graph multiple times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Variety of convergence diagnostics for MCMCs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Roughly divided into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:</a:t>
            </a: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Multiple walks to check convergence</a:t>
            </a:r>
          </a:p>
          <a:p>
            <a:pPr marL="800100" lvl="1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Walks not independent (start at same seeds)</a:t>
            </a:r>
          </a:p>
          <a:p>
            <a:pPr marL="800100" lvl="1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No guarantees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Break a long walk into “nearly” independent segments</a:t>
            </a:r>
          </a:p>
          <a:p>
            <a:pPr marL="800100" lvl="1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Asymptotic &amp; throws away most observations</a:t>
            </a:r>
          </a:p>
        </p:txBody>
      </p:sp>
      <p:sp>
        <p:nvSpPr>
          <p:cNvPr id="35" name="Freeform 34"/>
          <p:cNvSpPr/>
          <p:nvPr/>
        </p:nvSpPr>
        <p:spPr>
          <a:xfrm>
            <a:off x="8634962" y="1761893"/>
            <a:ext cx="3122342" cy="2910468"/>
          </a:xfrm>
          <a:custGeom>
            <a:avLst/>
            <a:gdLst>
              <a:gd name="connsiteX0" fmla="*/ 0 w 3122342"/>
              <a:gd name="connsiteY0" fmla="*/ 1605775 h 2910468"/>
              <a:gd name="connsiteX1" fmla="*/ 0 w 3122342"/>
              <a:gd name="connsiteY1" fmla="*/ 1605775 h 2910468"/>
              <a:gd name="connsiteX2" fmla="*/ 122664 w 3122342"/>
              <a:gd name="connsiteY2" fmla="*/ 1616927 h 2910468"/>
              <a:gd name="connsiteX3" fmla="*/ 156118 w 3122342"/>
              <a:gd name="connsiteY3" fmla="*/ 1628078 h 2910468"/>
              <a:gd name="connsiteX4" fmla="*/ 267630 w 3122342"/>
              <a:gd name="connsiteY4" fmla="*/ 1639229 h 2910468"/>
              <a:gd name="connsiteX5" fmla="*/ 446049 w 3122342"/>
              <a:gd name="connsiteY5" fmla="*/ 1661531 h 2910468"/>
              <a:gd name="connsiteX6" fmla="*/ 512957 w 3122342"/>
              <a:gd name="connsiteY6" fmla="*/ 1694985 h 2910468"/>
              <a:gd name="connsiteX7" fmla="*/ 579864 w 3122342"/>
              <a:gd name="connsiteY7" fmla="*/ 1717287 h 2910468"/>
              <a:gd name="connsiteX8" fmla="*/ 669074 w 3122342"/>
              <a:gd name="connsiteY8" fmla="*/ 1739590 h 2910468"/>
              <a:gd name="connsiteX9" fmla="*/ 735981 w 3122342"/>
              <a:gd name="connsiteY9" fmla="*/ 1750741 h 2910468"/>
              <a:gd name="connsiteX10" fmla="*/ 814039 w 3122342"/>
              <a:gd name="connsiteY10" fmla="*/ 1773044 h 2910468"/>
              <a:gd name="connsiteX11" fmla="*/ 802888 w 3122342"/>
              <a:gd name="connsiteY11" fmla="*/ 1773044 h 2910468"/>
              <a:gd name="connsiteX12" fmla="*/ 914401 w 3122342"/>
              <a:gd name="connsiteY12" fmla="*/ 1661531 h 2910468"/>
              <a:gd name="connsiteX13" fmla="*/ 1382752 w 3122342"/>
              <a:gd name="connsiteY13" fmla="*/ 1661531 h 2910468"/>
              <a:gd name="connsiteX14" fmla="*/ 1806498 w 3122342"/>
              <a:gd name="connsiteY14" fmla="*/ 1661531 h 2910468"/>
              <a:gd name="connsiteX15" fmla="*/ 1806498 w 3122342"/>
              <a:gd name="connsiteY15" fmla="*/ 1360448 h 2910468"/>
              <a:gd name="connsiteX16" fmla="*/ 1806498 w 3122342"/>
              <a:gd name="connsiteY16" fmla="*/ 869795 h 2910468"/>
              <a:gd name="connsiteX17" fmla="*/ 2196791 w 3122342"/>
              <a:gd name="connsiteY17" fmla="*/ 479502 h 2910468"/>
              <a:gd name="connsiteX18" fmla="*/ 2598235 w 3122342"/>
              <a:gd name="connsiteY18" fmla="*/ 479502 h 2910468"/>
              <a:gd name="connsiteX19" fmla="*/ 2598235 w 3122342"/>
              <a:gd name="connsiteY19" fmla="*/ 0 h 2910468"/>
              <a:gd name="connsiteX20" fmla="*/ 2352908 w 3122342"/>
              <a:gd name="connsiteY20" fmla="*/ 0 h 2910468"/>
              <a:gd name="connsiteX21" fmla="*/ 1773044 w 3122342"/>
              <a:gd name="connsiteY21" fmla="*/ 0 h 2910468"/>
              <a:gd name="connsiteX22" fmla="*/ 1494264 w 3122342"/>
              <a:gd name="connsiteY22" fmla="*/ 278780 h 2910468"/>
              <a:gd name="connsiteX23" fmla="*/ 1494264 w 3122342"/>
              <a:gd name="connsiteY23" fmla="*/ 825190 h 2910468"/>
              <a:gd name="connsiteX24" fmla="*/ 2520176 w 3122342"/>
              <a:gd name="connsiteY24" fmla="*/ 825190 h 2910468"/>
              <a:gd name="connsiteX25" fmla="*/ 2520176 w 3122342"/>
              <a:gd name="connsiteY25" fmla="*/ 1438507 h 2910468"/>
              <a:gd name="connsiteX26" fmla="*/ 2977376 w 3122342"/>
              <a:gd name="connsiteY26" fmla="*/ 1438507 h 2910468"/>
              <a:gd name="connsiteX27" fmla="*/ 3122342 w 3122342"/>
              <a:gd name="connsiteY27" fmla="*/ 1583473 h 2910468"/>
              <a:gd name="connsiteX28" fmla="*/ 2966225 w 3122342"/>
              <a:gd name="connsiteY28" fmla="*/ 1739590 h 2910468"/>
              <a:gd name="connsiteX29" fmla="*/ 2687444 w 3122342"/>
              <a:gd name="connsiteY29" fmla="*/ 2018371 h 2910468"/>
              <a:gd name="connsiteX30" fmla="*/ 2687444 w 3122342"/>
              <a:gd name="connsiteY30" fmla="*/ 2631687 h 2910468"/>
              <a:gd name="connsiteX31" fmla="*/ 2497874 w 3122342"/>
              <a:gd name="connsiteY31" fmla="*/ 2687444 h 2910468"/>
              <a:gd name="connsiteX32" fmla="*/ 2274850 w 3122342"/>
              <a:gd name="connsiteY32" fmla="*/ 2910468 h 2910468"/>
              <a:gd name="connsiteX33" fmla="*/ 2274850 w 3122342"/>
              <a:gd name="connsiteY33" fmla="*/ 1940312 h 2910468"/>
              <a:gd name="connsiteX34" fmla="*/ 1014761 w 3122342"/>
              <a:gd name="connsiteY34" fmla="*/ 1940312 h 2910468"/>
              <a:gd name="connsiteX35" fmla="*/ 1014761 w 3122342"/>
              <a:gd name="connsiteY35" fmla="*/ 2308302 h 2910468"/>
              <a:gd name="connsiteX36" fmla="*/ 892098 w 3122342"/>
              <a:gd name="connsiteY36" fmla="*/ 2185639 h 29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22342" h="2910468">
                <a:moveTo>
                  <a:pt x="0" y="1605775"/>
                </a:moveTo>
                <a:lnTo>
                  <a:pt x="0" y="1605775"/>
                </a:lnTo>
                <a:cubicBezTo>
                  <a:pt x="40888" y="1609492"/>
                  <a:pt x="82020" y="1611121"/>
                  <a:pt x="122664" y="1616927"/>
                </a:cubicBezTo>
                <a:cubicBezTo>
                  <a:pt x="134300" y="1618589"/>
                  <a:pt x="144500" y="1626291"/>
                  <a:pt x="156118" y="1628078"/>
                </a:cubicBezTo>
                <a:cubicBezTo>
                  <a:pt x="193040" y="1633758"/>
                  <a:pt x="230459" y="1635512"/>
                  <a:pt x="267630" y="1639229"/>
                </a:cubicBezTo>
                <a:cubicBezTo>
                  <a:pt x="377540" y="1666706"/>
                  <a:pt x="233056" y="1633131"/>
                  <a:pt x="446049" y="1661531"/>
                </a:cubicBezTo>
                <a:cubicBezTo>
                  <a:pt x="489619" y="1667341"/>
                  <a:pt x="472685" y="1677086"/>
                  <a:pt x="512957" y="1694985"/>
                </a:cubicBezTo>
                <a:cubicBezTo>
                  <a:pt x="534440" y="1704533"/>
                  <a:pt x="557562" y="1709853"/>
                  <a:pt x="579864" y="1717287"/>
                </a:cubicBezTo>
                <a:cubicBezTo>
                  <a:pt x="626297" y="1732765"/>
                  <a:pt x="609856" y="1728823"/>
                  <a:pt x="669074" y="1739590"/>
                </a:cubicBezTo>
                <a:cubicBezTo>
                  <a:pt x="691319" y="1743635"/>
                  <a:pt x="714046" y="1745257"/>
                  <a:pt x="735981" y="1750741"/>
                </a:cubicBezTo>
                <a:cubicBezTo>
                  <a:pt x="829893" y="1774219"/>
                  <a:pt x="775667" y="1773044"/>
                  <a:pt x="814039" y="1773044"/>
                </a:cubicBezTo>
                <a:lnTo>
                  <a:pt x="802888" y="1773044"/>
                </a:lnTo>
                <a:lnTo>
                  <a:pt x="914401" y="1661531"/>
                </a:lnTo>
                <a:lnTo>
                  <a:pt x="1382752" y="1661531"/>
                </a:lnTo>
                <a:lnTo>
                  <a:pt x="1806498" y="1661531"/>
                </a:lnTo>
                <a:lnTo>
                  <a:pt x="1806498" y="1360448"/>
                </a:lnTo>
                <a:lnTo>
                  <a:pt x="1806498" y="869795"/>
                </a:lnTo>
                <a:lnTo>
                  <a:pt x="2196791" y="479502"/>
                </a:lnTo>
                <a:lnTo>
                  <a:pt x="2598235" y="479502"/>
                </a:lnTo>
                <a:lnTo>
                  <a:pt x="2598235" y="0"/>
                </a:lnTo>
                <a:lnTo>
                  <a:pt x="2352908" y="0"/>
                </a:lnTo>
                <a:lnTo>
                  <a:pt x="1773044" y="0"/>
                </a:lnTo>
                <a:lnTo>
                  <a:pt x="1494264" y="278780"/>
                </a:lnTo>
                <a:lnTo>
                  <a:pt x="1494264" y="825190"/>
                </a:lnTo>
                <a:lnTo>
                  <a:pt x="2520176" y="825190"/>
                </a:lnTo>
                <a:lnTo>
                  <a:pt x="2520176" y="1438507"/>
                </a:lnTo>
                <a:lnTo>
                  <a:pt x="2977376" y="1438507"/>
                </a:lnTo>
                <a:lnTo>
                  <a:pt x="3122342" y="1583473"/>
                </a:lnTo>
                <a:lnTo>
                  <a:pt x="2966225" y="1739590"/>
                </a:lnTo>
                <a:lnTo>
                  <a:pt x="2687444" y="2018371"/>
                </a:lnTo>
                <a:lnTo>
                  <a:pt x="2687444" y="2631687"/>
                </a:lnTo>
                <a:cubicBezTo>
                  <a:pt x="2483031" y="2643712"/>
                  <a:pt x="2497874" y="2579540"/>
                  <a:pt x="2497874" y="2687444"/>
                </a:cubicBezTo>
                <a:lnTo>
                  <a:pt x="2274850" y="2910468"/>
                </a:lnTo>
                <a:lnTo>
                  <a:pt x="2274850" y="1940312"/>
                </a:lnTo>
                <a:lnTo>
                  <a:pt x="1014761" y="1940312"/>
                </a:lnTo>
                <a:lnTo>
                  <a:pt x="1014761" y="2308302"/>
                </a:lnTo>
                <a:lnTo>
                  <a:pt x="892098" y="2185639"/>
                </a:lnTo>
              </a:path>
            </a:pathLst>
          </a:custGeom>
          <a:noFill/>
          <a:ln w="34925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766006" y="5138229"/>
            <a:ext cx="8285372" cy="1344244"/>
            <a:chOff x="367974" y="4754531"/>
            <a:chExt cx="8285372" cy="1344244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367974" y="5321821"/>
              <a:ext cx="8285372" cy="0"/>
            </a:xfrm>
            <a:prstGeom prst="line">
              <a:avLst/>
            </a:prstGeom>
            <a:ln w="31750" cap="flat">
              <a:solidFill>
                <a:srgbClr val="0070C0">
                  <a:alpha val="57000"/>
                </a:srgbClr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Flowchart: Connector 38"/>
            <p:cNvSpPr/>
            <p:nvPr/>
          </p:nvSpPr>
          <p:spPr>
            <a:xfrm>
              <a:off x="367974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519744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671514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820229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971999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1120714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1272484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1442199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1593969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1745739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1894454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lowchart: Connector 50"/>
            <p:cNvSpPr/>
            <p:nvPr/>
          </p:nvSpPr>
          <p:spPr>
            <a:xfrm>
              <a:off x="2046224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lowchart: Connector 51"/>
            <p:cNvSpPr/>
            <p:nvPr/>
          </p:nvSpPr>
          <p:spPr>
            <a:xfrm>
              <a:off x="2194939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lowchart: Connector 52"/>
            <p:cNvSpPr/>
            <p:nvPr/>
          </p:nvSpPr>
          <p:spPr>
            <a:xfrm>
              <a:off x="2346709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2483628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2635398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lowchart: Connector 67"/>
            <p:cNvSpPr/>
            <p:nvPr/>
          </p:nvSpPr>
          <p:spPr>
            <a:xfrm>
              <a:off x="2787168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lowchart: Connector 68"/>
            <p:cNvSpPr/>
            <p:nvPr/>
          </p:nvSpPr>
          <p:spPr>
            <a:xfrm>
              <a:off x="2935883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lowchart: Connector 69"/>
            <p:cNvSpPr/>
            <p:nvPr/>
          </p:nvSpPr>
          <p:spPr>
            <a:xfrm>
              <a:off x="3087653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lowchart: Connector 70"/>
            <p:cNvSpPr/>
            <p:nvPr/>
          </p:nvSpPr>
          <p:spPr>
            <a:xfrm>
              <a:off x="3236368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lowchart: Connector 71"/>
            <p:cNvSpPr/>
            <p:nvPr/>
          </p:nvSpPr>
          <p:spPr>
            <a:xfrm>
              <a:off x="3388138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lowchart: Connector 72"/>
            <p:cNvSpPr/>
            <p:nvPr/>
          </p:nvSpPr>
          <p:spPr>
            <a:xfrm>
              <a:off x="3560400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lowchart: Connector 73"/>
            <p:cNvSpPr/>
            <p:nvPr/>
          </p:nvSpPr>
          <p:spPr>
            <a:xfrm>
              <a:off x="3712170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lowchart: Connector 74"/>
            <p:cNvSpPr/>
            <p:nvPr/>
          </p:nvSpPr>
          <p:spPr>
            <a:xfrm>
              <a:off x="3863940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lowchart: Connector 75"/>
            <p:cNvSpPr/>
            <p:nvPr/>
          </p:nvSpPr>
          <p:spPr>
            <a:xfrm>
              <a:off x="4012655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lowchart: Connector 76"/>
            <p:cNvSpPr/>
            <p:nvPr/>
          </p:nvSpPr>
          <p:spPr>
            <a:xfrm>
              <a:off x="4164425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lowchart: Connector 77"/>
            <p:cNvSpPr/>
            <p:nvPr/>
          </p:nvSpPr>
          <p:spPr>
            <a:xfrm>
              <a:off x="4313140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lowchart: Connector 78"/>
            <p:cNvSpPr/>
            <p:nvPr/>
          </p:nvSpPr>
          <p:spPr>
            <a:xfrm>
              <a:off x="4464910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lowchart: Connector 79"/>
            <p:cNvSpPr/>
            <p:nvPr/>
          </p:nvSpPr>
          <p:spPr>
            <a:xfrm>
              <a:off x="4628587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lowchart: Connector 80"/>
            <p:cNvSpPr/>
            <p:nvPr/>
          </p:nvSpPr>
          <p:spPr>
            <a:xfrm>
              <a:off x="4780357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lowchart: Connector 81"/>
            <p:cNvSpPr/>
            <p:nvPr/>
          </p:nvSpPr>
          <p:spPr>
            <a:xfrm>
              <a:off x="4932127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lowchart: Connector 82"/>
            <p:cNvSpPr/>
            <p:nvPr/>
          </p:nvSpPr>
          <p:spPr>
            <a:xfrm>
              <a:off x="5080842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lowchart: Connector 83"/>
            <p:cNvSpPr/>
            <p:nvPr/>
          </p:nvSpPr>
          <p:spPr>
            <a:xfrm>
              <a:off x="5232612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lowchart: Connector 84"/>
            <p:cNvSpPr/>
            <p:nvPr/>
          </p:nvSpPr>
          <p:spPr>
            <a:xfrm>
              <a:off x="5381327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lowchart: Connector 85"/>
            <p:cNvSpPr/>
            <p:nvPr/>
          </p:nvSpPr>
          <p:spPr>
            <a:xfrm>
              <a:off x="5533097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lowchart: Connector 86"/>
            <p:cNvSpPr/>
            <p:nvPr/>
          </p:nvSpPr>
          <p:spPr>
            <a:xfrm>
              <a:off x="5670016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lowchart: Connector 87"/>
            <p:cNvSpPr/>
            <p:nvPr/>
          </p:nvSpPr>
          <p:spPr>
            <a:xfrm>
              <a:off x="5821786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lowchart: Connector 88"/>
            <p:cNvSpPr/>
            <p:nvPr/>
          </p:nvSpPr>
          <p:spPr>
            <a:xfrm>
              <a:off x="5973556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lowchart: Connector 89"/>
            <p:cNvSpPr/>
            <p:nvPr/>
          </p:nvSpPr>
          <p:spPr>
            <a:xfrm>
              <a:off x="6122271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lowchart: Connector 90"/>
            <p:cNvSpPr/>
            <p:nvPr/>
          </p:nvSpPr>
          <p:spPr>
            <a:xfrm>
              <a:off x="6274041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6422756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lowchart: Connector 92"/>
            <p:cNvSpPr/>
            <p:nvPr/>
          </p:nvSpPr>
          <p:spPr>
            <a:xfrm>
              <a:off x="6574526" y="5257635"/>
              <a:ext cx="152387" cy="128371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lowchart: Connector 93"/>
            <p:cNvSpPr/>
            <p:nvPr/>
          </p:nvSpPr>
          <p:spPr>
            <a:xfrm>
              <a:off x="6737069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lowchart: Connector 94"/>
            <p:cNvSpPr/>
            <p:nvPr/>
          </p:nvSpPr>
          <p:spPr>
            <a:xfrm>
              <a:off x="6888839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lowchart: Connector 95"/>
            <p:cNvSpPr/>
            <p:nvPr/>
          </p:nvSpPr>
          <p:spPr>
            <a:xfrm>
              <a:off x="7040609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lowchart: Connector 96"/>
            <p:cNvSpPr/>
            <p:nvPr/>
          </p:nvSpPr>
          <p:spPr>
            <a:xfrm>
              <a:off x="7189324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lowchart: Connector 97"/>
            <p:cNvSpPr/>
            <p:nvPr/>
          </p:nvSpPr>
          <p:spPr>
            <a:xfrm>
              <a:off x="7341094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lowchart: Connector 98"/>
            <p:cNvSpPr/>
            <p:nvPr/>
          </p:nvSpPr>
          <p:spPr>
            <a:xfrm>
              <a:off x="7489809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7641579" y="5257635"/>
              <a:ext cx="152387" cy="128371"/>
            </a:xfrm>
            <a:prstGeom prst="flowChartConnector">
              <a:avLst/>
            </a:prstGeom>
            <a:solidFill>
              <a:srgbClr val="0070C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6372" y="5706637"/>
              <a:ext cx="398641" cy="392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X</a:t>
              </a:r>
              <a:r>
                <a:rPr lang="en-US" baseline="-2500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1</a:t>
              </a:r>
              <a:endPara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90093" y="5697328"/>
              <a:ext cx="418098" cy="381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X</a:t>
              </a:r>
              <a:r>
                <a:rPr lang="en-US" baseline="-2500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2</a:t>
              </a:r>
              <a:endPara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28873" y="5662727"/>
              <a:ext cx="1160088" cy="2785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…….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189324" y="5746013"/>
              <a:ext cx="528448" cy="1952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X</a:t>
              </a:r>
              <a:r>
                <a:rPr lang="en-US" baseline="-2500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k</a:t>
              </a:r>
              <a:endPara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  <p:cxnSp>
          <p:nvCxnSpPr>
            <p:cNvPr id="20" name="Straight Arrow Connector 19"/>
            <p:cNvCxnSpPr>
              <a:stCxn id="9" idx="0"/>
              <a:endCxn id="39" idx="4"/>
            </p:cNvCxnSpPr>
            <p:nvPr/>
          </p:nvCxnSpPr>
          <p:spPr>
            <a:xfrm flipH="1" flipV="1">
              <a:off x="444168" y="5386006"/>
              <a:ext cx="251525" cy="320631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01" idx="0"/>
            </p:cNvCxnSpPr>
            <p:nvPr/>
          </p:nvCxnSpPr>
          <p:spPr>
            <a:xfrm flipH="1" flipV="1">
              <a:off x="600426" y="5396156"/>
              <a:ext cx="598716" cy="301172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3" idx="0"/>
            </p:cNvCxnSpPr>
            <p:nvPr/>
          </p:nvCxnSpPr>
          <p:spPr>
            <a:xfrm flipH="1" flipV="1">
              <a:off x="7245086" y="5384947"/>
              <a:ext cx="208462" cy="361066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67974" y="4754531"/>
              <a:ext cx="4166359" cy="309354"/>
              <a:chOff x="209979" y="4733919"/>
              <a:chExt cx="4166359" cy="309354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338377" y="4733919"/>
                <a:ext cx="2008331" cy="3093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: accepted sample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539958" y="4733919"/>
                <a:ext cx="1836380" cy="288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: rejected sample</a:t>
                </a:r>
              </a:p>
            </p:txBody>
          </p:sp>
          <p:sp>
            <p:nvSpPr>
              <p:cNvPr id="108" name="Flowchart: Connector 107"/>
              <p:cNvSpPr/>
              <p:nvPr/>
            </p:nvSpPr>
            <p:spPr>
              <a:xfrm>
                <a:off x="209979" y="4844751"/>
                <a:ext cx="152387" cy="128371"/>
              </a:xfrm>
              <a:prstGeom prst="flowChartConnector">
                <a:avLst/>
              </a:prstGeom>
              <a:solidFill>
                <a:srgbClr val="0070C0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/>
              <p:cNvSpPr/>
              <p:nvPr/>
            </p:nvSpPr>
            <p:spPr>
              <a:xfrm>
                <a:off x="2425471" y="4844751"/>
                <a:ext cx="152387" cy="128371"/>
              </a:xfrm>
              <a:prstGeom prst="flowChartConnector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9" name="TextBox 108"/>
          <p:cNvSpPr txBox="1"/>
          <p:nvPr/>
        </p:nvSpPr>
        <p:spPr>
          <a:xfrm>
            <a:off x="3763075" y="6261316"/>
            <a:ext cx="2549393" cy="29759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mtClean="0">
                <a:solidFill>
                  <a:srgbClr val="FF0000"/>
                </a:solidFill>
                <a:latin typeface="+mj-lt"/>
              </a:rPr>
              <a:t>Thrown away</a:t>
            </a:r>
            <a:endParaRPr lang="en-US" dirty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1" name="Left Brace 110"/>
          <p:cNvSpPr/>
          <p:nvPr/>
        </p:nvSpPr>
        <p:spPr>
          <a:xfrm rot="5400000" flipH="1">
            <a:off x="5980798" y="4912395"/>
            <a:ext cx="195829" cy="1957915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eft Brace 111"/>
          <p:cNvSpPr/>
          <p:nvPr/>
        </p:nvSpPr>
        <p:spPr>
          <a:xfrm rot="5400000" flipH="1">
            <a:off x="2785718" y="4889934"/>
            <a:ext cx="195829" cy="1957915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12" idx="1"/>
          </p:cNvCxnSpPr>
          <p:nvPr/>
        </p:nvCxnSpPr>
        <p:spPr>
          <a:xfrm>
            <a:off x="2883632" y="5966806"/>
            <a:ext cx="1527055" cy="330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4783914" y="6014362"/>
            <a:ext cx="1284135" cy="292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75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uiExpand="1" animBg="1"/>
      <p:bldP spid="7" grpId="0" uiExpand="1" build="p"/>
      <p:bldP spid="35" grpId="0" uiExpand="1" animBg="1"/>
      <p:bldP spid="35" grpId="1" uiExpand="1" animBg="1"/>
      <p:bldP spid="109" grpId="0"/>
      <p:bldP spid="111" grpId="0" animBg="1"/>
      <p:bldP spid="1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8</a:t>
            </a:fld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Idea of tours</a:t>
            </a:r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  <a:p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51798" y="618625"/>
            <a:ext cx="7371974" cy="13752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Properties of tours: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Tours are independent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Fully distributed crawler implementation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747124" y="1070878"/>
            <a:ext cx="3331716" cy="4027438"/>
            <a:chOff x="251520" y="522708"/>
            <a:chExt cx="4508692" cy="5462516"/>
          </a:xfrm>
        </p:grpSpPr>
        <p:sp>
          <p:nvSpPr>
            <p:cNvPr id="8" name="Oval 7"/>
            <p:cNvSpPr/>
            <p:nvPr/>
          </p:nvSpPr>
          <p:spPr>
            <a:xfrm>
              <a:off x="2811676" y="522708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b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032155" y="882748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a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559443" y="659201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+mj-lt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156677" y="1188287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d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815300" y="1820682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e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125523" y="2451556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f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635280" y="3046101"/>
              <a:ext cx="540000" cy="54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g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449286" y="3170872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 smtClean="0">
                  <a:latin typeface="+mj-lt"/>
                  <a:ea typeface="Cambria Math" panose="02040503050406030204" pitchFamily="18" charset="0"/>
                </a:rPr>
                <a:t>i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15616" y="2091516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h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631656" y="4077072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+mj-lt"/>
                  <a:ea typeface="Cambria Math" panose="02040503050406030204" pitchFamily="18" charset="0"/>
                </a:rPr>
                <a:t>k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220212" y="3573016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l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040192" y="4869160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m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828071" y="4689140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n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023699" y="5445224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p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935596" y="5229200"/>
              <a:ext cx="540000" cy="54000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+mj-lt"/>
                  <a:ea typeface="Cambria Math" panose="02040503050406030204" pitchFamily="18" charset="0"/>
                </a:rPr>
                <a:t>q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51520" y="4257092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r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cxnSp>
          <p:nvCxnSpPr>
            <p:cNvPr id="24" name="Straight Connector 23"/>
            <p:cNvCxnSpPr>
              <a:stCxn id="8" idx="4"/>
              <a:endCxn id="12" idx="0"/>
            </p:cNvCxnSpPr>
            <p:nvPr/>
          </p:nvCxnSpPr>
          <p:spPr>
            <a:xfrm>
              <a:off x="3081676" y="1062708"/>
              <a:ext cx="3624" cy="75797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5"/>
              <a:endCxn id="12" idx="1"/>
            </p:cNvCxnSpPr>
            <p:nvPr/>
          </p:nvCxnSpPr>
          <p:spPr>
            <a:xfrm>
              <a:off x="2493074" y="1343667"/>
              <a:ext cx="401307" cy="55609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0" idx="3"/>
              <a:endCxn id="12" idx="7"/>
            </p:cNvCxnSpPr>
            <p:nvPr/>
          </p:nvCxnSpPr>
          <p:spPr>
            <a:xfrm flipH="1">
              <a:off x="3276219" y="1120120"/>
              <a:ext cx="362305" cy="77964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1" idx="3"/>
              <a:endCxn id="12" idx="6"/>
            </p:cNvCxnSpPr>
            <p:nvPr/>
          </p:nvCxnSpPr>
          <p:spPr>
            <a:xfrm flipH="1">
              <a:off x="3355300" y="1649206"/>
              <a:ext cx="880458" cy="44147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5" idx="0"/>
            </p:cNvCxnSpPr>
            <p:nvPr/>
          </p:nvCxnSpPr>
          <p:spPr>
            <a:xfrm>
              <a:off x="1385616" y="2631516"/>
              <a:ext cx="333670" cy="5393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5" idx="6"/>
              <a:endCxn id="14" idx="2"/>
            </p:cNvCxnSpPr>
            <p:nvPr/>
          </p:nvCxnSpPr>
          <p:spPr>
            <a:xfrm flipV="1">
              <a:off x="1989286" y="3316101"/>
              <a:ext cx="645994" cy="12477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2" idx="4"/>
              <a:endCxn id="14" idx="0"/>
            </p:cNvCxnSpPr>
            <p:nvPr/>
          </p:nvCxnSpPr>
          <p:spPr>
            <a:xfrm flipH="1">
              <a:off x="2905280" y="2360682"/>
              <a:ext cx="180020" cy="68541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5"/>
              <a:endCxn id="13" idx="1"/>
            </p:cNvCxnSpPr>
            <p:nvPr/>
          </p:nvCxnSpPr>
          <p:spPr>
            <a:xfrm>
              <a:off x="3276219" y="2281601"/>
              <a:ext cx="928385" cy="24903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3" idx="3"/>
              <a:endCxn id="14" idx="7"/>
            </p:cNvCxnSpPr>
            <p:nvPr/>
          </p:nvCxnSpPr>
          <p:spPr>
            <a:xfrm flipH="1">
              <a:off x="3096199" y="2912475"/>
              <a:ext cx="1108405" cy="2127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4" idx="4"/>
              <a:endCxn id="17" idx="0"/>
            </p:cNvCxnSpPr>
            <p:nvPr/>
          </p:nvCxnSpPr>
          <p:spPr>
            <a:xfrm flipH="1">
              <a:off x="2901656" y="3586101"/>
              <a:ext cx="3624" cy="49097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5" idx="5"/>
              <a:endCxn id="17" idx="2"/>
            </p:cNvCxnSpPr>
            <p:nvPr/>
          </p:nvCxnSpPr>
          <p:spPr>
            <a:xfrm>
              <a:off x="1910205" y="3631791"/>
              <a:ext cx="721451" cy="71528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7" idx="6"/>
              <a:endCxn id="18" idx="2"/>
            </p:cNvCxnSpPr>
            <p:nvPr/>
          </p:nvCxnSpPr>
          <p:spPr>
            <a:xfrm flipV="1">
              <a:off x="3171656" y="3843016"/>
              <a:ext cx="1048556" cy="5040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3"/>
              <a:endCxn id="20" idx="7"/>
            </p:cNvCxnSpPr>
            <p:nvPr/>
          </p:nvCxnSpPr>
          <p:spPr>
            <a:xfrm flipH="1">
              <a:off x="2288990" y="4537991"/>
              <a:ext cx="421747" cy="23023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5"/>
              <a:endCxn id="19" idx="1"/>
            </p:cNvCxnSpPr>
            <p:nvPr/>
          </p:nvCxnSpPr>
          <p:spPr>
            <a:xfrm>
              <a:off x="3092575" y="4537991"/>
              <a:ext cx="1026698" cy="41025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0" idx="5"/>
              <a:endCxn id="21" idx="1"/>
            </p:cNvCxnSpPr>
            <p:nvPr/>
          </p:nvCxnSpPr>
          <p:spPr>
            <a:xfrm>
              <a:off x="2288990" y="5150059"/>
              <a:ext cx="813790" cy="37424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9" idx="3"/>
              <a:endCxn id="21" idx="7"/>
            </p:cNvCxnSpPr>
            <p:nvPr/>
          </p:nvCxnSpPr>
          <p:spPr>
            <a:xfrm flipH="1">
              <a:off x="3484618" y="5330079"/>
              <a:ext cx="634655" cy="19422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  <a:endCxn id="22" idx="1"/>
            </p:cNvCxnSpPr>
            <p:nvPr/>
          </p:nvCxnSpPr>
          <p:spPr>
            <a:xfrm>
              <a:off x="712439" y="4718011"/>
              <a:ext cx="302238" cy="5902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7"/>
              <a:endCxn id="20" idx="3"/>
            </p:cNvCxnSpPr>
            <p:nvPr/>
          </p:nvCxnSpPr>
          <p:spPr>
            <a:xfrm flipV="1">
              <a:off x="1396515" y="5150059"/>
              <a:ext cx="510637" cy="15822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2" idx="6"/>
              <a:endCxn id="21" idx="2"/>
            </p:cNvCxnSpPr>
            <p:nvPr/>
          </p:nvCxnSpPr>
          <p:spPr>
            <a:xfrm>
              <a:off x="1475596" y="5499200"/>
              <a:ext cx="1548103" cy="21602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0" idx="6"/>
              <a:endCxn id="19" idx="2"/>
            </p:cNvCxnSpPr>
            <p:nvPr/>
          </p:nvCxnSpPr>
          <p:spPr>
            <a:xfrm>
              <a:off x="2368071" y="4959140"/>
              <a:ext cx="1672121" cy="1800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 43"/>
          <p:cNvSpPr/>
          <p:nvPr/>
        </p:nvSpPr>
        <p:spPr>
          <a:xfrm>
            <a:off x="9516204" y="836663"/>
            <a:ext cx="352686" cy="2148289"/>
          </a:xfrm>
          <a:custGeom>
            <a:avLst/>
            <a:gdLst>
              <a:gd name="connsiteX0" fmla="*/ 121332 w 352686"/>
              <a:gd name="connsiteY0" fmla="*/ 2148289 h 2148289"/>
              <a:gd name="connsiteX1" fmla="*/ 165400 w 352686"/>
              <a:gd name="connsiteY1" fmla="*/ 1663547 h 2148289"/>
              <a:gd name="connsiteX2" fmla="*/ 147 w 352686"/>
              <a:gd name="connsiteY2" fmla="*/ 1277957 h 2148289"/>
              <a:gd name="connsiteX3" fmla="*/ 198450 w 352686"/>
              <a:gd name="connsiteY3" fmla="*/ 958468 h 2148289"/>
              <a:gd name="connsiteX4" fmla="*/ 231501 w 352686"/>
              <a:gd name="connsiteY4" fmla="*/ 705080 h 2148289"/>
              <a:gd name="connsiteX5" fmla="*/ 77265 w 352686"/>
              <a:gd name="connsiteY5" fmla="*/ 264405 h 2148289"/>
              <a:gd name="connsiteX6" fmla="*/ 352686 w 352686"/>
              <a:gd name="connsiteY6" fmla="*/ 0 h 214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686" h="2148289">
                <a:moveTo>
                  <a:pt x="121332" y="2148289"/>
                </a:moveTo>
                <a:cubicBezTo>
                  <a:pt x="153464" y="1978445"/>
                  <a:pt x="185597" y="1808602"/>
                  <a:pt x="165400" y="1663547"/>
                </a:cubicBezTo>
                <a:cubicBezTo>
                  <a:pt x="145203" y="1518492"/>
                  <a:pt x="-5361" y="1395470"/>
                  <a:pt x="147" y="1277957"/>
                </a:cubicBezTo>
                <a:cubicBezTo>
                  <a:pt x="5655" y="1160444"/>
                  <a:pt x="159891" y="1053947"/>
                  <a:pt x="198450" y="958468"/>
                </a:cubicBezTo>
                <a:cubicBezTo>
                  <a:pt x="237009" y="862989"/>
                  <a:pt x="251699" y="820757"/>
                  <a:pt x="231501" y="705080"/>
                </a:cubicBezTo>
                <a:cubicBezTo>
                  <a:pt x="211303" y="589403"/>
                  <a:pt x="57067" y="381918"/>
                  <a:pt x="77265" y="264405"/>
                </a:cubicBezTo>
                <a:cubicBezTo>
                  <a:pt x="97462" y="146892"/>
                  <a:pt x="225074" y="73446"/>
                  <a:pt x="352686" y="0"/>
                </a:cubicBezTo>
              </a:path>
            </a:pathLst>
          </a:custGeom>
          <a:ln w="44450">
            <a:solidFill>
              <a:srgbClr val="0070C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9854094" y="804861"/>
            <a:ext cx="337433" cy="2180091"/>
          </a:xfrm>
          <a:custGeom>
            <a:avLst/>
            <a:gdLst>
              <a:gd name="connsiteX0" fmla="*/ 14796 w 337433"/>
              <a:gd name="connsiteY0" fmla="*/ 31802 h 2180091"/>
              <a:gd name="connsiteX1" fmla="*/ 257167 w 337433"/>
              <a:gd name="connsiteY1" fmla="*/ 31802 h 2180091"/>
              <a:gd name="connsiteX2" fmla="*/ 334285 w 337433"/>
              <a:gd name="connsiteY2" fmla="*/ 362308 h 2180091"/>
              <a:gd name="connsiteX3" fmla="*/ 169032 w 337433"/>
              <a:gd name="connsiteY3" fmla="*/ 758916 h 2180091"/>
              <a:gd name="connsiteX4" fmla="*/ 113948 w 337433"/>
              <a:gd name="connsiteY4" fmla="*/ 1089422 h 2180091"/>
              <a:gd name="connsiteX5" fmla="*/ 235134 w 337433"/>
              <a:gd name="connsiteY5" fmla="*/ 1298742 h 2180091"/>
              <a:gd name="connsiteX6" fmla="*/ 113948 w 337433"/>
              <a:gd name="connsiteY6" fmla="*/ 1739417 h 2180091"/>
              <a:gd name="connsiteX7" fmla="*/ 3779 w 337433"/>
              <a:gd name="connsiteY7" fmla="*/ 2180091 h 218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433" h="2180091">
                <a:moveTo>
                  <a:pt x="14796" y="31802"/>
                </a:moveTo>
                <a:cubicBezTo>
                  <a:pt x="109357" y="4260"/>
                  <a:pt x="203919" y="-23282"/>
                  <a:pt x="257167" y="31802"/>
                </a:cubicBezTo>
                <a:cubicBezTo>
                  <a:pt x="310415" y="86886"/>
                  <a:pt x="348974" y="241122"/>
                  <a:pt x="334285" y="362308"/>
                </a:cubicBezTo>
                <a:cubicBezTo>
                  <a:pt x="319596" y="483494"/>
                  <a:pt x="205755" y="637730"/>
                  <a:pt x="169032" y="758916"/>
                </a:cubicBezTo>
                <a:cubicBezTo>
                  <a:pt x="132309" y="880102"/>
                  <a:pt x="102931" y="999451"/>
                  <a:pt x="113948" y="1089422"/>
                </a:cubicBezTo>
                <a:cubicBezTo>
                  <a:pt x="124965" y="1179393"/>
                  <a:pt x="235134" y="1190410"/>
                  <a:pt x="235134" y="1298742"/>
                </a:cubicBezTo>
                <a:cubicBezTo>
                  <a:pt x="235134" y="1407074"/>
                  <a:pt x="152507" y="1592526"/>
                  <a:pt x="113948" y="1739417"/>
                </a:cubicBezTo>
                <a:cubicBezTo>
                  <a:pt x="75389" y="1886308"/>
                  <a:pt x="-20091" y="2134188"/>
                  <a:pt x="3779" y="2180091"/>
                </a:cubicBezTo>
              </a:path>
            </a:pathLst>
          </a:custGeom>
          <a:noFill/>
          <a:ln w="41275">
            <a:solidFill>
              <a:srgbClr val="0070C0"/>
            </a:solidFill>
            <a:prstDash val="sys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471856">
            <a:off x="8716726" y="3354720"/>
            <a:ext cx="1476287" cy="1930588"/>
          </a:xfrm>
          <a:custGeom>
            <a:avLst/>
            <a:gdLst>
              <a:gd name="connsiteX0" fmla="*/ 694089 w 1476287"/>
              <a:gd name="connsiteY0" fmla="*/ 0 h 1897566"/>
              <a:gd name="connsiteX1" fmla="*/ 484769 w 1476287"/>
              <a:gd name="connsiteY1" fmla="*/ 308472 h 1897566"/>
              <a:gd name="connsiteX2" fmla="*/ 198330 w 1476287"/>
              <a:gd name="connsiteY2" fmla="*/ 550843 h 1897566"/>
              <a:gd name="connsiteX3" fmla="*/ 26 w 1476287"/>
              <a:gd name="connsiteY3" fmla="*/ 1013552 h 1897566"/>
              <a:gd name="connsiteX4" fmla="*/ 187313 w 1476287"/>
              <a:gd name="connsiteY4" fmla="*/ 1211855 h 1897566"/>
              <a:gd name="connsiteX5" fmla="*/ 572904 w 1476287"/>
              <a:gd name="connsiteY5" fmla="*/ 1255923 h 1897566"/>
              <a:gd name="connsiteX6" fmla="*/ 936460 w 1476287"/>
              <a:gd name="connsiteY6" fmla="*/ 1498294 h 1897566"/>
              <a:gd name="connsiteX7" fmla="*/ 1145781 w 1476287"/>
              <a:gd name="connsiteY7" fmla="*/ 1883884 h 1897566"/>
              <a:gd name="connsiteX8" fmla="*/ 1476287 w 1476287"/>
              <a:gd name="connsiteY8" fmla="*/ 1817783 h 189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6287" h="1897566">
                <a:moveTo>
                  <a:pt x="694089" y="0"/>
                </a:moveTo>
                <a:cubicBezTo>
                  <a:pt x="630742" y="108332"/>
                  <a:pt x="567395" y="216665"/>
                  <a:pt x="484769" y="308472"/>
                </a:cubicBezTo>
                <a:cubicBezTo>
                  <a:pt x="402143" y="400279"/>
                  <a:pt x="279120" y="433330"/>
                  <a:pt x="198330" y="550843"/>
                </a:cubicBezTo>
                <a:cubicBezTo>
                  <a:pt x="117539" y="668356"/>
                  <a:pt x="1862" y="903383"/>
                  <a:pt x="26" y="1013552"/>
                </a:cubicBezTo>
                <a:cubicBezTo>
                  <a:pt x="-1810" y="1123721"/>
                  <a:pt x="91833" y="1171460"/>
                  <a:pt x="187313" y="1211855"/>
                </a:cubicBezTo>
                <a:cubicBezTo>
                  <a:pt x="282793" y="1252250"/>
                  <a:pt x="448046" y="1208183"/>
                  <a:pt x="572904" y="1255923"/>
                </a:cubicBezTo>
                <a:cubicBezTo>
                  <a:pt x="697762" y="1303663"/>
                  <a:pt x="840981" y="1393634"/>
                  <a:pt x="936460" y="1498294"/>
                </a:cubicBezTo>
                <a:cubicBezTo>
                  <a:pt x="1031940" y="1602954"/>
                  <a:pt x="1055810" y="1830636"/>
                  <a:pt x="1145781" y="1883884"/>
                </a:cubicBezTo>
                <a:cubicBezTo>
                  <a:pt x="1235752" y="1937132"/>
                  <a:pt x="1476287" y="1817783"/>
                  <a:pt x="1476287" y="1817783"/>
                </a:cubicBezTo>
              </a:path>
            </a:pathLst>
          </a:custGeom>
          <a:noFill/>
          <a:ln w="412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85183" y="1993854"/>
            <a:ext cx="6463379" cy="313773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A5B592">
                  <a:lumMod val="75000"/>
                </a:srgbClr>
              </a:buClr>
            </a:pPr>
            <a:r>
              <a:rPr lang="en-US" sz="2400" dirty="0" smtClean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Issues with tours:</a:t>
            </a:r>
            <a:endParaRPr lang="en-US" sz="2400" dirty="0">
              <a:solidFill>
                <a:srgbClr val="444D26">
                  <a:lumMod val="75000"/>
                </a:srgbClr>
              </a:solidFill>
              <a:latin typeface="Cambria" panose="02040503050406030204"/>
            </a:endParaRPr>
          </a:p>
          <a:p>
            <a:pPr marL="342900" lvl="0" indent="-342900">
              <a:spcBef>
                <a:spcPts val="600"/>
              </a:spcBef>
              <a:buClr>
                <a:srgbClr val="A5B592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Returning to same </a:t>
            </a:r>
            <a:r>
              <a:rPr lang="en-US" sz="2400" dirty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node will take </a:t>
            </a:r>
            <a:r>
              <a:rPr lang="en-US" sz="2400" dirty="0" smtClean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“forever” in a large network </a:t>
            </a:r>
            <a:r>
              <a:rPr lang="en-US" sz="2000" dirty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[</a:t>
            </a:r>
            <a:r>
              <a:rPr lang="en-US" sz="2000" dirty="0" err="1" smtClean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Massoulié</a:t>
            </a:r>
            <a:r>
              <a:rPr lang="en-US" sz="2000" dirty="0" smtClean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 et al’06]</a:t>
            </a:r>
          </a:p>
          <a:p>
            <a:pPr lvl="0">
              <a:spcBef>
                <a:spcPts val="600"/>
              </a:spcBef>
              <a:buClr>
                <a:srgbClr val="A5B592">
                  <a:lumMod val="75000"/>
                </a:srgbClr>
              </a:buClr>
            </a:pPr>
            <a:endParaRPr lang="en-US" sz="2400" dirty="0" smtClean="0">
              <a:solidFill>
                <a:srgbClr val="444D26">
                  <a:lumMod val="75000"/>
                </a:srgbClr>
              </a:solidFill>
              <a:latin typeface="Cambria" panose="02040503050406030204"/>
            </a:endParaRPr>
          </a:p>
          <a:p>
            <a:pPr lvl="0">
              <a:spcBef>
                <a:spcPts val="600"/>
              </a:spcBef>
              <a:buClr>
                <a:srgbClr val="A5B592">
                  <a:lumMod val="75000"/>
                </a:srgbClr>
              </a:buClr>
            </a:pPr>
            <a:endParaRPr lang="en-US" sz="1600" dirty="0">
              <a:solidFill>
                <a:srgbClr val="444D26">
                  <a:lumMod val="75000"/>
                </a:srgbClr>
              </a:solidFill>
              <a:latin typeface="Cambria" panose="02040503050406030204"/>
            </a:endParaRPr>
          </a:p>
          <a:p>
            <a:pPr marL="342900" lvl="0" indent="-342900">
              <a:spcBef>
                <a:spcPts val="600"/>
              </a:spcBef>
              <a:buClr>
                <a:srgbClr val="A5B592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Solution? Renewal </a:t>
            </a:r>
            <a:r>
              <a:rPr lang="en-US" sz="2400" dirty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from the most frequent </a:t>
            </a:r>
            <a:r>
              <a:rPr lang="en-US" sz="2400" dirty="0" smtClean="0">
                <a:solidFill>
                  <a:srgbClr val="444D26">
                    <a:lumMod val="75000"/>
                  </a:srgbClr>
                </a:solidFill>
                <a:latin typeface="Cambria" panose="02040503050406030204"/>
              </a:rPr>
              <a:t>node. </a:t>
            </a:r>
          </a:p>
          <a:p>
            <a:pPr marL="800100" lvl="1" indent="-342900">
              <a:spcBef>
                <a:spcPts val="600"/>
              </a:spcBef>
              <a:buClr>
                <a:srgbClr val="A5B592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  <a:latin typeface="Cambria" panose="02040503050406030204"/>
              </a:rPr>
              <a:t>No, </a:t>
            </a:r>
            <a:r>
              <a:rPr lang="en-US" sz="2400" dirty="0">
                <a:solidFill>
                  <a:srgbClr val="FF0000"/>
                </a:solidFill>
                <a:latin typeface="Cambria" panose="02040503050406030204"/>
              </a:rPr>
              <a:t>t</a:t>
            </a:r>
            <a:r>
              <a:rPr lang="en-US" sz="2400" dirty="0" smtClean="0">
                <a:solidFill>
                  <a:srgbClr val="FF0000"/>
                </a:solidFill>
                <a:latin typeface="Cambria" panose="02040503050406030204"/>
              </a:rPr>
              <a:t>ours will be interdependent</a:t>
            </a:r>
            <a:endParaRPr lang="en-US" sz="2400" dirty="0">
              <a:solidFill>
                <a:srgbClr val="FF0000"/>
              </a:solidFill>
              <a:latin typeface="Cambria" panose="02040503050406030204"/>
            </a:endParaRP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45" y="3310628"/>
            <a:ext cx="3827546" cy="714972"/>
          </a:xfrm>
          <a:prstGeom prst="rect">
            <a:avLst/>
          </a:prstGeom>
        </p:spPr>
      </p:pic>
      <p:cxnSp>
        <p:nvCxnSpPr>
          <p:cNvPr id="144" name="Straight Connector 143"/>
          <p:cNvCxnSpPr>
            <a:stCxn id="14" idx="6"/>
            <a:endCxn id="18" idx="1"/>
          </p:cNvCxnSpPr>
          <p:nvPr/>
        </p:nvCxnSpPr>
        <p:spPr>
          <a:xfrm>
            <a:off x="9907648" y="3130409"/>
            <a:ext cx="830594" cy="24772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6" name="Freeform 155"/>
          <p:cNvSpPr/>
          <p:nvPr/>
        </p:nvSpPr>
        <p:spPr>
          <a:xfrm>
            <a:off x="9929308" y="3076687"/>
            <a:ext cx="1409252" cy="2216075"/>
          </a:xfrm>
          <a:custGeom>
            <a:avLst/>
            <a:gdLst>
              <a:gd name="connsiteX0" fmla="*/ 139850 w 1409252"/>
              <a:gd name="connsiteY0" fmla="*/ 2216075 h 2216075"/>
              <a:gd name="connsiteX1" fmla="*/ 193638 w 1409252"/>
              <a:gd name="connsiteY1" fmla="*/ 2194560 h 2216075"/>
              <a:gd name="connsiteX2" fmla="*/ 258184 w 1409252"/>
              <a:gd name="connsiteY2" fmla="*/ 2173045 h 2216075"/>
              <a:gd name="connsiteX3" fmla="*/ 322730 w 1409252"/>
              <a:gd name="connsiteY3" fmla="*/ 2140772 h 2216075"/>
              <a:gd name="connsiteX4" fmla="*/ 441064 w 1409252"/>
              <a:gd name="connsiteY4" fmla="*/ 2108499 h 2216075"/>
              <a:gd name="connsiteX5" fmla="*/ 473337 w 1409252"/>
              <a:gd name="connsiteY5" fmla="*/ 2086984 h 2216075"/>
              <a:gd name="connsiteX6" fmla="*/ 505610 w 1409252"/>
              <a:gd name="connsiteY6" fmla="*/ 1990165 h 2216075"/>
              <a:gd name="connsiteX7" fmla="*/ 516367 w 1409252"/>
              <a:gd name="connsiteY7" fmla="*/ 1957892 h 2216075"/>
              <a:gd name="connsiteX8" fmla="*/ 505610 w 1409252"/>
              <a:gd name="connsiteY8" fmla="*/ 1893346 h 2216075"/>
              <a:gd name="connsiteX9" fmla="*/ 505610 w 1409252"/>
              <a:gd name="connsiteY9" fmla="*/ 1796527 h 2216075"/>
              <a:gd name="connsiteX10" fmla="*/ 602428 w 1409252"/>
              <a:gd name="connsiteY10" fmla="*/ 1753497 h 2216075"/>
              <a:gd name="connsiteX11" fmla="*/ 634701 w 1409252"/>
              <a:gd name="connsiteY11" fmla="*/ 1742739 h 2216075"/>
              <a:gd name="connsiteX12" fmla="*/ 828339 w 1409252"/>
              <a:gd name="connsiteY12" fmla="*/ 1764254 h 2216075"/>
              <a:gd name="connsiteX13" fmla="*/ 925158 w 1409252"/>
              <a:gd name="connsiteY13" fmla="*/ 1785769 h 2216075"/>
              <a:gd name="connsiteX14" fmla="*/ 1065007 w 1409252"/>
              <a:gd name="connsiteY14" fmla="*/ 1775012 h 2216075"/>
              <a:gd name="connsiteX15" fmla="*/ 1118796 w 1409252"/>
              <a:gd name="connsiteY15" fmla="*/ 1742739 h 2216075"/>
              <a:gd name="connsiteX16" fmla="*/ 1151068 w 1409252"/>
              <a:gd name="connsiteY16" fmla="*/ 1731981 h 2216075"/>
              <a:gd name="connsiteX17" fmla="*/ 1172584 w 1409252"/>
              <a:gd name="connsiteY17" fmla="*/ 1710466 h 2216075"/>
              <a:gd name="connsiteX18" fmla="*/ 1194099 w 1409252"/>
              <a:gd name="connsiteY18" fmla="*/ 1678193 h 2216075"/>
              <a:gd name="connsiteX19" fmla="*/ 1226372 w 1409252"/>
              <a:gd name="connsiteY19" fmla="*/ 1656678 h 2216075"/>
              <a:gd name="connsiteX20" fmla="*/ 1237130 w 1409252"/>
              <a:gd name="connsiteY20" fmla="*/ 1624405 h 2216075"/>
              <a:gd name="connsiteX21" fmla="*/ 1258645 w 1409252"/>
              <a:gd name="connsiteY21" fmla="*/ 1592132 h 2216075"/>
              <a:gd name="connsiteX22" fmla="*/ 1269403 w 1409252"/>
              <a:gd name="connsiteY22" fmla="*/ 1527586 h 2216075"/>
              <a:gd name="connsiteX23" fmla="*/ 1258645 w 1409252"/>
              <a:gd name="connsiteY23" fmla="*/ 1323191 h 2216075"/>
              <a:gd name="connsiteX24" fmla="*/ 1237130 w 1409252"/>
              <a:gd name="connsiteY24" fmla="*/ 1258645 h 2216075"/>
              <a:gd name="connsiteX25" fmla="*/ 1204857 w 1409252"/>
              <a:gd name="connsiteY25" fmla="*/ 1161826 h 2216075"/>
              <a:gd name="connsiteX26" fmla="*/ 1172584 w 1409252"/>
              <a:gd name="connsiteY26" fmla="*/ 1097280 h 2216075"/>
              <a:gd name="connsiteX27" fmla="*/ 1129553 w 1409252"/>
              <a:gd name="connsiteY27" fmla="*/ 1054249 h 2216075"/>
              <a:gd name="connsiteX28" fmla="*/ 1032734 w 1409252"/>
              <a:gd name="connsiteY28" fmla="*/ 1021977 h 2216075"/>
              <a:gd name="connsiteX29" fmla="*/ 957431 w 1409252"/>
              <a:gd name="connsiteY29" fmla="*/ 1000461 h 2216075"/>
              <a:gd name="connsiteX30" fmla="*/ 860612 w 1409252"/>
              <a:gd name="connsiteY30" fmla="*/ 989704 h 2216075"/>
              <a:gd name="connsiteX31" fmla="*/ 623944 w 1409252"/>
              <a:gd name="connsiteY31" fmla="*/ 1000461 h 2216075"/>
              <a:gd name="connsiteX32" fmla="*/ 301214 w 1409252"/>
              <a:gd name="connsiteY32" fmla="*/ 989704 h 2216075"/>
              <a:gd name="connsiteX33" fmla="*/ 236668 w 1409252"/>
              <a:gd name="connsiteY33" fmla="*/ 968188 h 2216075"/>
              <a:gd name="connsiteX34" fmla="*/ 204396 w 1409252"/>
              <a:gd name="connsiteY34" fmla="*/ 946673 h 2216075"/>
              <a:gd name="connsiteX35" fmla="*/ 193638 w 1409252"/>
              <a:gd name="connsiteY35" fmla="*/ 914400 h 2216075"/>
              <a:gd name="connsiteX36" fmla="*/ 279699 w 1409252"/>
              <a:gd name="connsiteY36" fmla="*/ 806824 h 2216075"/>
              <a:gd name="connsiteX37" fmla="*/ 344245 w 1409252"/>
              <a:gd name="connsiteY37" fmla="*/ 785308 h 2216075"/>
              <a:gd name="connsiteX38" fmla="*/ 441064 w 1409252"/>
              <a:gd name="connsiteY38" fmla="*/ 742278 h 2216075"/>
              <a:gd name="connsiteX39" fmla="*/ 505610 w 1409252"/>
              <a:gd name="connsiteY39" fmla="*/ 720762 h 2216075"/>
              <a:gd name="connsiteX40" fmla="*/ 537883 w 1409252"/>
              <a:gd name="connsiteY40" fmla="*/ 710005 h 2216075"/>
              <a:gd name="connsiteX41" fmla="*/ 570156 w 1409252"/>
              <a:gd name="connsiteY41" fmla="*/ 688489 h 2216075"/>
              <a:gd name="connsiteX42" fmla="*/ 634701 w 1409252"/>
              <a:gd name="connsiteY42" fmla="*/ 666974 h 2216075"/>
              <a:gd name="connsiteX43" fmla="*/ 796066 w 1409252"/>
              <a:gd name="connsiteY43" fmla="*/ 688489 h 2216075"/>
              <a:gd name="connsiteX44" fmla="*/ 860612 w 1409252"/>
              <a:gd name="connsiteY44" fmla="*/ 710005 h 2216075"/>
              <a:gd name="connsiteX45" fmla="*/ 892885 w 1409252"/>
              <a:gd name="connsiteY45" fmla="*/ 720762 h 2216075"/>
              <a:gd name="connsiteX46" fmla="*/ 914400 w 1409252"/>
              <a:gd name="connsiteY46" fmla="*/ 742278 h 2216075"/>
              <a:gd name="connsiteX47" fmla="*/ 946673 w 1409252"/>
              <a:gd name="connsiteY47" fmla="*/ 753035 h 2216075"/>
              <a:gd name="connsiteX48" fmla="*/ 1065007 w 1409252"/>
              <a:gd name="connsiteY48" fmla="*/ 774551 h 2216075"/>
              <a:gd name="connsiteX49" fmla="*/ 1215614 w 1409252"/>
              <a:gd name="connsiteY49" fmla="*/ 763793 h 2216075"/>
              <a:gd name="connsiteX50" fmla="*/ 1269403 w 1409252"/>
              <a:gd name="connsiteY50" fmla="*/ 731520 h 2216075"/>
              <a:gd name="connsiteX51" fmla="*/ 1323191 w 1409252"/>
              <a:gd name="connsiteY51" fmla="*/ 688489 h 2216075"/>
              <a:gd name="connsiteX52" fmla="*/ 1366221 w 1409252"/>
              <a:gd name="connsiteY52" fmla="*/ 634701 h 2216075"/>
              <a:gd name="connsiteX53" fmla="*/ 1398494 w 1409252"/>
              <a:gd name="connsiteY53" fmla="*/ 537882 h 2216075"/>
              <a:gd name="connsiteX54" fmla="*/ 1409252 w 1409252"/>
              <a:gd name="connsiteY54" fmla="*/ 505609 h 2216075"/>
              <a:gd name="connsiteX55" fmla="*/ 1398494 w 1409252"/>
              <a:gd name="connsiteY55" fmla="*/ 408791 h 2216075"/>
              <a:gd name="connsiteX56" fmla="*/ 1387737 w 1409252"/>
              <a:gd name="connsiteY56" fmla="*/ 376518 h 2216075"/>
              <a:gd name="connsiteX57" fmla="*/ 1301676 w 1409252"/>
              <a:gd name="connsiteY57" fmla="*/ 301214 h 2216075"/>
              <a:gd name="connsiteX58" fmla="*/ 1280160 w 1409252"/>
              <a:gd name="connsiteY58" fmla="*/ 279699 h 2216075"/>
              <a:gd name="connsiteX59" fmla="*/ 1183341 w 1409252"/>
              <a:gd name="connsiteY59" fmla="*/ 225911 h 2216075"/>
              <a:gd name="connsiteX60" fmla="*/ 1161826 w 1409252"/>
              <a:gd name="connsiteY60" fmla="*/ 204395 h 2216075"/>
              <a:gd name="connsiteX61" fmla="*/ 1075765 w 1409252"/>
              <a:gd name="connsiteY61" fmla="*/ 107577 h 2216075"/>
              <a:gd name="connsiteX62" fmla="*/ 1011219 w 1409252"/>
              <a:gd name="connsiteY62" fmla="*/ 86061 h 2216075"/>
              <a:gd name="connsiteX63" fmla="*/ 978946 w 1409252"/>
              <a:gd name="connsiteY63" fmla="*/ 64546 h 2216075"/>
              <a:gd name="connsiteX64" fmla="*/ 849854 w 1409252"/>
              <a:gd name="connsiteY64" fmla="*/ 43031 h 2216075"/>
              <a:gd name="connsiteX65" fmla="*/ 785308 w 1409252"/>
              <a:gd name="connsiteY65" fmla="*/ 21515 h 2216075"/>
              <a:gd name="connsiteX66" fmla="*/ 753036 w 1409252"/>
              <a:gd name="connsiteY66" fmla="*/ 10758 h 2216075"/>
              <a:gd name="connsiteX67" fmla="*/ 666974 w 1409252"/>
              <a:gd name="connsiteY67" fmla="*/ 0 h 2216075"/>
              <a:gd name="connsiteX68" fmla="*/ 182880 w 1409252"/>
              <a:gd name="connsiteY68" fmla="*/ 10758 h 2216075"/>
              <a:gd name="connsiteX69" fmla="*/ 0 w 1409252"/>
              <a:gd name="connsiteY69" fmla="*/ 21515 h 221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09252" h="2216075">
                <a:moveTo>
                  <a:pt x="139850" y="2216075"/>
                </a:moveTo>
                <a:cubicBezTo>
                  <a:pt x="157779" y="2208903"/>
                  <a:pt x="175490" y="2201159"/>
                  <a:pt x="193638" y="2194560"/>
                </a:cubicBezTo>
                <a:cubicBezTo>
                  <a:pt x="214952" y="2186810"/>
                  <a:pt x="258184" y="2173045"/>
                  <a:pt x="258184" y="2173045"/>
                </a:cubicBezTo>
                <a:cubicBezTo>
                  <a:pt x="289738" y="2152008"/>
                  <a:pt x="287097" y="2149680"/>
                  <a:pt x="322730" y="2140772"/>
                </a:cubicBezTo>
                <a:cubicBezTo>
                  <a:pt x="355059" y="2132690"/>
                  <a:pt x="413372" y="2126960"/>
                  <a:pt x="441064" y="2108499"/>
                </a:cubicBezTo>
                <a:lnTo>
                  <a:pt x="473337" y="2086984"/>
                </a:lnTo>
                <a:lnTo>
                  <a:pt x="505610" y="1990165"/>
                </a:lnTo>
                <a:lnTo>
                  <a:pt x="516367" y="1957892"/>
                </a:lnTo>
                <a:cubicBezTo>
                  <a:pt x="512781" y="1936377"/>
                  <a:pt x="510342" y="1914639"/>
                  <a:pt x="505610" y="1893346"/>
                </a:cubicBezTo>
                <a:cubicBezTo>
                  <a:pt x="496067" y="1850402"/>
                  <a:pt x="477382" y="1852981"/>
                  <a:pt x="505610" y="1796527"/>
                </a:cubicBezTo>
                <a:cubicBezTo>
                  <a:pt x="515838" y="1776070"/>
                  <a:pt x="597386" y="1755178"/>
                  <a:pt x="602428" y="1753497"/>
                </a:cubicBezTo>
                <a:lnTo>
                  <a:pt x="634701" y="1742739"/>
                </a:lnTo>
                <a:cubicBezTo>
                  <a:pt x="699247" y="1749911"/>
                  <a:pt x="765335" y="1748503"/>
                  <a:pt x="828339" y="1764254"/>
                </a:cubicBezTo>
                <a:cubicBezTo>
                  <a:pt x="889108" y="1779447"/>
                  <a:pt x="856872" y="1772113"/>
                  <a:pt x="925158" y="1785769"/>
                </a:cubicBezTo>
                <a:cubicBezTo>
                  <a:pt x="971774" y="1782183"/>
                  <a:pt x="1018614" y="1780811"/>
                  <a:pt x="1065007" y="1775012"/>
                </a:cubicBezTo>
                <a:cubicBezTo>
                  <a:pt x="1116329" y="1768597"/>
                  <a:pt x="1080830" y="1765519"/>
                  <a:pt x="1118796" y="1742739"/>
                </a:cubicBezTo>
                <a:cubicBezTo>
                  <a:pt x="1128519" y="1736905"/>
                  <a:pt x="1140311" y="1735567"/>
                  <a:pt x="1151068" y="1731981"/>
                </a:cubicBezTo>
                <a:cubicBezTo>
                  <a:pt x="1158240" y="1724809"/>
                  <a:pt x="1166248" y="1718386"/>
                  <a:pt x="1172584" y="1710466"/>
                </a:cubicBezTo>
                <a:cubicBezTo>
                  <a:pt x="1180661" y="1700370"/>
                  <a:pt x="1184957" y="1687335"/>
                  <a:pt x="1194099" y="1678193"/>
                </a:cubicBezTo>
                <a:cubicBezTo>
                  <a:pt x="1203241" y="1669051"/>
                  <a:pt x="1215614" y="1663850"/>
                  <a:pt x="1226372" y="1656678"/>
                </a:cubicBezTo>
                <a:cubicBezTo>
                  <a:pt x="1229958" y="1645920"/>
                  <a:pt x="1232059" y="1634547"/>
                  <a:pt x="1237130" y="1624405"/>
                </a:cubicBezTo>
                <a:cubicBezTo>
                  <a:pt x="1242912" y="1612841"/>
                  <a:pt x="1254556" y="1604398"/>
                  <a:pt x="1258645" y="1592132"/>
                </a:cubicBezTo>
                <a:cubicBezTo>
                  <a:pt x="1265543" y="1571439"/>
                  <a:pt x="1265817" y="1549101"/>
                  <a:pt x="1269403" y="1527586"/>
                </a:cubicBezTo>
                <a:cubicBezTo>
                  <a:pt x="1265817" y="1459454"/>
                  <a:pt x="1266774" y="1390931"/>
                  <a:pt x="1258645" y="1323191"/>
                </a:cubicBezTo>
                <a:cubicBezTo>
                  <a:pt x="1255943" y="1300673"/>
                  <a:pt x="1244302" y="1280160"/>
                  <a:pt x="1237130" y="1258645"/>
                </a:cubicBezTo>
                <a:lnTo>
                  <a:pt x="1204857" y="1161826"/>
                </a:lnTo>
                <a:cubicBezTo>
                  <a:pt x="1194446" y="1130591"/>
                  <a:pt x="1195332" y="1123820"/>
                  <a:pt x="1172584" y="1097280"/>
                </a:cubicBezTo>
                <a:cubicBezTo>
                  <a:pt x="1159383" y="1081878"/>
                  <a:pt x="1148797" y="1060664"/>
                  <a:pt x="1129553" y="1054249"/>
                </a:cubicBezTo>
                <a:lnTo>
                  <a:pt x="1032734" y="1021977"/>
                </a:lnTo>
                <a:cubicBezTo>
                  <a:pt x="1008635" y="1013944"/>
                  <a:pt x="982517" y="1004320"/>
                  <a:pt x="957431" y="1000461"/>
                </a:cubicBezTo>
                <a:cubicBezTo>
                  <a:pt x="925337" y="995524"/>
                  <a:pt x="892885" y="993290"/>
                  <a:pt x="860612" y="989704"/>
                </a:cubicBezTo>
                <a:cubicBezTo>
                  <a:pt x="781723" y="993290"/>
                  <a:pt x="702915" y="1000461"/>
                  <a:pt x="623944" y="1000461"/>
                </a:cubicBezTo>
                <a:cubicBezTo>
                  <a:pt x="516308" y="1000461"/>
                  <a:pt x="408479" y="998643"/>
                  <a:pt x="301214" y="989704"/>
                </a:cubicBezTo>
                <a:cubicBezTo>
                  <a:pt x="278613" y="987821"/>
                  <a:pt x="255538" y="980768"/>
                  <a:pt x="236668" y="968188"/>
                </a:cubicBezTo>
                <a:lnTo>
                  <a:pt x="204396" y="946673"/>
                </a:lnTo>
                <a:cubicBezTo>
                  <a:pt x="200810" y="935915"/>
                  <a:pt x="192386" y="925670"/>
                  <a:pt x="193638" y="914400"/>
                </a:cubicBezTo>
                <a:cubicBezTo>
                  <a:pt x="199960" y="857499"/>
                  <a:pt x="222928" y="825748"/>
                  <a:pt x="279699" y="806824"/>
                </a:cubicBezTo>
                <a:cubicBezTo>
                  <a:pt x="301214" y="799652"/>
                  <a:pt x="325375" y="797888"/>
                  <a:pt x="344245" y="785308"/>
                </a:cubicBezTo>
                <a:cubicBezTo>
                  <a:pt x="395389" y="751213"/>
                  <a:pt x="364251" y="767882"/>
                  <a:pt x="441064" y="742278"/>
                </a:cubicBezTo>
                <a:lnTo>
                  <a:pt x="505610" y="720762"/>
                </a:lnTo>
                <a:lnTo>
                  <a:pt x="537883" y="710005"/>
                </a:lnTo>
                <a:cubicBezTo>
                  <a:pt x="548641" y="702833"/>
                  <a:pt x="558341" y="693740"/>
                  <a:pt x="570156" y="688489"/>
                </a:cubicBezTo>
                <a:cubicBezTo>
                  <a:pt x="590880" y="679278"/>
                  <a:pt x="634701" y="666974"/>
                  <a:pt x="634701" y="666974"/>
                </a:cubicBezTo>
                <a:cubicBezTo>
                  <a:pt x="715564" y="674325"/>
                  <a:pt x="734095" y="669897"/>
                  <a:pt x="796066" y="688489"/>
                </a:cubicBezTo>
                <a:cubicBezTo>
                  <a:pt x="817789" y="695006"/>
                  <a:pt x="839097" y="702833"/>
                  <a:pt x="860612" y="710005"/>
                </a:cubicBezTo>
                <a:lnTo>
                  <a:pt x="892885" y="720762"/>
                </a:lnTo>
                <a:cubicBezTo>
                  <a:pt x="900057" y="727934"/>
                  <a:pt x="905703" y="737060"/>
                  <a:pt x="914400" y="742278"/>
                </a:cubicBezTo>
                <a:cubicBezTo>
                  <a:pt x="924124" y="748112"/>
                  <a:pt x="935770" y="749920"/>
                  <a:pt x="946673" y="753035"/>
                </a:cubicBezTo>
                <a:cubicBezTo>
                  <a:pt x="997399" y="767528"/>
                  <a:pt x="1004056" y="765843"/>
                  <a:pt x="1065007" y="774551"/>
                </a:cubicBezTo>
                <a:cubicBezTo>
                  <a:pt x="1115209" y="770965"/>
                  <a:pt x="1165629" y="769674"/>
                  <a:pt x="1215614" y="763793"/>
                </a:cubicBezTo>
                <a:cubicBezTo>
                  <a:pt x="1253943" y="759284"/>
                  <a:pt x="1243058" y="752595"/>
                  <a:pt x="1269403" y="731520"/>
                </a:cubicBezTo>
                <a:cubicBezTo>
                  <a:pt x="1300470" y="706667"/>
                  <a:pt x="1300101" y="717352"/>
                  <a:pt x="1323191" y="688489"/>
                </a:cubicBezTo>
                <a:cubicBezTo>
                  <a:pt x="1377473" y="620636"/>
                  <a:pt x="1314272" y="686652"/>
                  <a:pt x="1366221" y="634701"/>
                </a:cubicBezTo>
                <a:lnTo>
                  <a:pt x="1398494" y="537882"/>
                </a:lnTo>
                <a:lnTo>
                  <a:pt x="1409252" y="505609"/>
                </a:lnTo>
                <a:cubicBezTo>
                  <a:pt x="1405666" y="473336"/>
                  <a:pt x="1403832" y="440820"/>
                  <a:pt x="1398494" y="408791"/>
                </a:cubicBezTo>
                <a:cubicBezTo>
                  <a:pt x="1396630" y="397606"/>
                  <a:pt x="1394541" y="385590"/>
                  <a:pt x="1387737" y="376518"/>
                </a:cubicBezTo>
                <a:cubicBezTo>
                  <a:pt x="1337974" y="310167"/>
                  <a:pt x="1348331" y="338538"/>
                  <a:pt x="1301676" y="301214"/>
                </a:cubicBezTo>
                <a:cubicBezTo>
                  <a:pt x="1293756" y="294878"/>
                  <a:pt x="1288857" y="284917"/>
                  <a:pt x="1280160" y="279699"/>
                </a:cubicBezTo>
                <a:cubicBezTo>
                  <a:pt x="1212531" y="239122"/>
                  <a:pt x="1282006" y="324581"/>
                  <a:pt x="1183341" y="225911"/>
                </a:cubicBezTo>
                <a:cubicBezTo>
                  <a:pt x="1176169" y="218739"/>
                  <a:pt x="1168162" y="212315"/>
                  <a:pt x="1161826" y="204395"/>
                </a:cubicBezTo>
                <a:cubicBezTo>
                  <a:pt x="1135734" y="171779"/>
                  <a:pt x="1120505" y="122491"/>
                  <a:pt x="1075765" y="107577"/>
                </a:cubicBezTo>
                <a:cubicBezTo>
                  <a:pt x="1054250" y="100405"/>
                  <a:pt x="1030089" y="98641"/>
                  <a:pt x="1011219" y="86061"/>
                </a:cubicBezTo>
                <a:cubicBezTo>
                  <a:pt x="1000461" y="78889"/>
                  <a:pt x="991052" y="69086"/>
                  <a:pt x="978946" y="64546"/>
                </a:cubicBezTo>
                <a:cubicBezTo>
                  <a:pt x="959581" y="57284"/>
                  <a:pt x="861043" y="44629"/>
                  <a:pt x="849854" y="43031"/>
                </a:cubicBezTo>
                <a:lnTo>
                  <a:pt x="785308" y="21515"/>
                </a:lnTo>
                <a:cubicBezTo>
                  <a:pt x="774551" y="17929"/>
                  <a:pt x="764288" y="12164"/>
                  <a:pt x="753036" y="10758"/>
                </a:cubicBezTo>
                <a:lnTo>
                  <a:pt x="666974" y="0"/>
                </a:lnTo>
                <a:lnTo>
                  <a:pt x="182880" y="10758"/>
                </a:lnTo>
                <a:cubicBezTo>
                  <a:pt x="-181624" y="24013"/>
                  <a:pt x="272904" y="21515"/>
                  <a:pt x="0" y="21515"/>
                </a:cubicBezTo>
              </a:path>
            </a:pathLst>
          </a:custGeom>
          <a:noFill/>
          <a:ln w="412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5655265" y="3218636"/>
            <a:ext cx="300485" cy="189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51823" y="267947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2|E|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446248" y="5237948"/>
            <a:ext cx="8718517" cy="1300872"/>
            <a:chOff x="1828261" y="5315937"/>
            <a:chExt cx="8718517" cy="1300872"/>
          </a:xfrm>
        </p:grpSpPr>
        <p:grpSp>
          <p:nvGrpSpPr>
            <p:cNvPr id="51" name="Group 50"/>
            <p:cNvGrpSpPr/>
            <p:nvPr/>
          </p:nvGrpSpPr>
          <p:grpSpPr>
            <a:xfrm>
              <a:off x="1828261" y="5315937"/>
              <a:ext cx="8718517" cy="1300872"/>
              <a:chOff x="1828261" y="5315937"/>
              <a:chExt cx="8718517" cy="130087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2261406" y="5315937"/>
                <a:ext cx="8285372" cy="1300872"/>
                <a:chOff x="2261406" y="5315937"/>
                <a:chExt cx="8285372" cy="1300872"/>
              </a:xfrm>
            </p:grpSpPr>
            <p:grpSp>
              <p:nvGrpSpPr>
                <p:cNvPr id="142" name="Group 141"/>
                <p:cNvGrpSpPr/>
                <p:nvPr/>
              </p:nvGrpSpPr>
              <p:grpSpPr>
                <a:xfrm>
                  <a:off x="2261406" y="5315937"/>
                  <a:ext cx="8285372" cy="1300872"/>
                  <a:chOff x="1124424" y="4983515"/>
                  <a:chExt cx="8285372" cy="1300872"/>
                </a:xfrm>
              </p:grpSpPr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124424" y="5550805"/>
                    <a:ext cx="8285372" cy="0"/>
                  </a:xfrm>
                  <a:prstGeom prst="line">
                    <a:avLst/>
                  </a:prstGeom>
                  <a:ln w="31750" cap="flat">
                    <a:solidFill>
                      <a:srgbClr val="0070C0">
                        <a:alpha val="57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Flowchart: Connector 59"/>
                  <p:cNvSpPr/>
                  <p:nvPr/>
                </p:nvSpPr>
                <p:spPr>
                  <a:xfrm>
                    <a:off x="2198649" y="5486619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Flowchart: Connector 60"/>
                  <p:cNvSpPr/>
                  <p:nvPr/>
                </p:nvSpPr>
                <p:spPr>
                  <a:xfrm>
                    <a:off x="2350419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Flowchart: Connector 61"/>
                  <p:cNvSpPr/>
                  <p:nvPr/>
                </p:nvSpPr>
                <p:spPr>
                  <a:xfrm>
                    <a:off x="2502189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Flowchart: Connector 62"/>
                  <p:cNvSpPr/>
                  <p:nvPr/>
                </p:nvSpPr>
                <p:spPr>
                  <a:xfrm>
                    <a:off x="2650904" y="5486619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Flowchart: Connector 63"/>
                  <p:cNvSpPr/>
                  <p:nvPr/>
                </p:nvSpPr>
                <p:spPr>
                  <a:xfrm>
                    <a:off x="2802674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Flowchart: Connector 64"/>
                  <p:cNvSpPr/>
                  <p:nvPr/>
                </p:nvSpPr>
                <p:spPr>
                  <a:xfrm>
                    <a:off x="2951389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Flowchart: Connector 65"/>
                  <p:cNvSpPr/>
                  <p:nvPr/>
                </p:nvSpPr>
                <p:spPr>
                  <a:xfrm>
                    <a:off x="3103159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Flowchart: Connector 66"/>
                  <p:cNvSpPr/>
                  <p:nvPr/>
                </p:nvSpPr>
                <p:spPr>
                  <a:xfrm>
                    <a:off x="3240078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Flowchart: Connector 67"/>
                  <p:cNvSpPr/>
                  <p:nvPr/>
                </p:nvSpPr>
                <p:spPr>
                  <a:xfrm>
                    <a:off x="3391848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Flowchart: Connector 68"/>
                  <p:cNvSpPr/>
                  <p:nvPr/>
                </p:nvSpPr>
                <p:spPr>
                  <a:xfrm>
                    <a:off x="3543618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Flowchart: Connector 69"/>
                  <p:cNvSpPr/>
                  <p:nvPr/>
                </p:nvSpPr>
                <p:spPr>
                  <a:xfrm>
                    <a:off x="3692333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Flowchart: Connector 70"/>
                  <p:cNvSpPr/>
                  <p:nvPr/>
                </p:nvSpPr>
                <p:spPr>
                  <a:xfrm>
                    <a:off x="3844103" y="5486619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Flowchart: Connector 71"/>
                  <p:cNvSpPr/>
                  <p:nvPr/>
                </p:nvSpPr>
                <p:spPr>
                  <a:xfrm>
                    <a:off x="3992818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Flowchart: Connector 72"/>
                  <p:cNvSpPr/>
                  <p:nvPr/>
                </p:nvSpPr>
                <p:spPr>
                  <a:xfrm>
                    <a:off x="4144588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Flowchart: Connector 80"/>
                  <p:cNvSpPr/>
                  <p:nvPr/>
                </p:nvSpPr>
                <p:spPr>
                  <a:xfrm>
                    <a:off x="5363521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Flowchart: Connector 81"/>
                  <p:cNvSpPr/>
                  <p:nvPr/>
                </p:nvSpPr>
                <p:spPr>
                  <a:xfrm>
                    <a:off x="5503495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lowchart: Connector 82"/>
                  <p:cNvSpPr/>
                  <p:nvPr/>
                </p:nvSpPr>
                <p:spPr>
                  <a:xfrm>
                    <a:off x="5655265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lowchart: Connector 83"/>
                  <p:cNvSpPr/>
                  <p:nvPr/>
                </p:nvSpPr>
                <p:spPr>
                  <a:xfrm>
                    <a:off x="5803980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lowchart: Connector 84"/>
                  <p:cNvSpPr/>
                  <p:nvPr/>
                </p:nvSpPr>
                <p:spPr>
                  <a:xfrm>
                    <a:off x="5955750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Flowchart: Connector 85"/>
                  <p:cNvSpPr/>
                  <p:nvPr/>
                </p:nvSpPr>
                <p:spPr>
                  <a:xfrm>
                    <a:off x="6104465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Flowchart: Connector 86"/>
                  <p:cNvSpPr/>
                  <p:nvPr/>
                </p:nvSpPr>
                <p:spPr>
                  <a:xfrm>
                    <a:off x="6256235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Flowchart: Connector 87"/>
                  <p:cNvSpPr/>
                  <p:nvPr/>
                </p:nvSpPr>
                <p:spPr>
                  <a:xfrm>
                    <a:off x="6404950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Flowchart: Connector 88"/>
                  <p:cNvSpPr/>
                  <p:nvPr/>
                </p:nvSpPr>
                <p:spPr>
                  <a:xfrm>
                    <a:off x="6556720" y="5486619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Flowchart: Connector 89"/>
                  <p:cNvSpPr/>
                  <p:nvPr/>
                </p:nvSpPr>
                <p:spPr>
                  <a:xfrm>
                    <a:off x="6719248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Flowchart: Connector 90"/>
                  <p:cNvSpPr/>
                  <p:nvPr/>
                </p:nvSpPr>
                <p:spPr>
                  <a:xfrm>
                    <a:off x="6878721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Flowchart: Connector 91"/>
                  <p:cNvSpPr/>
                  <p:nvPr/>
                </p:nvSpPr>
                <p:spPr>
                  <a:xfrm>
                    <a:off x="7030491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Flowchart: Connector 92"/>
                  <p:cNvSpPr/>
                  <p:nvPr/>
                </p:nvSpPr>
                <p:spPr>
                  <a:xfrm>
                    <a:off x="7179206" y="5486619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Flowchart: Connector 93"/>
                  <p:cNvSpPr/>
                  <p:nvPr/>
                </p:nvSpPr>
                <p:spPr>
                  <a:xfrm>
                    <a:off x="7330976" y="5486619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1978693" y="5995448"/>
                    <a:ext cx="1160088" cy="2785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 anchorCtr="0">
                    <a:noAutofit/>
                  </a:bodyPr>
                  <a:lstStyle/>
                  <a:p>
                    <a:pPr>
                      <a:spcBef>
                        <a:spcPts val="600"/>
                      </a:spcBef>
                      <a:buClr>
                        <a:schemeClr val="accent1">
                          <a:lumMod val="75000"/>
                        </a:schemeClr>
                      </a:buClr>
                    </a:pPr>
                    <a:r>
                      <a:rPr lang="en-US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rPr>
                      <a:t>Tour 1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4249176" y="6031652"/>
                    <a:ext cx="2228690" cy="2527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ctr" anchorCtr="0">
                    <a:noAutofit/>
                  </a:bodyPr>
                  <a:lstStyle/>
                  <a:p>
                    <a:pPr>
                      <a:spcBef>
                        <a:spcPts val="600"/>
                      </a:spcBef>
                      <a:buClr>
                        <a:schemeClr val="accent1">
                          <a:lumMod val="75000"/>
                        </a:schemeClr>
                      </a:buClr>
                    </a:pPr>
                    <a:r>
                      <a:rPr lang="en-US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rPr>
                      <a:t>RW </a:t>
                    </a:r>
                    <a:r>
                      <a:rPr lang="en-US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rPr>
                      <a:t>node sequence</a:t>
                    </a:r>
                    <a:endParaRPr lang="en-US" dirty="0" smtClean="0">
                      <a:solidFill>
                        <a:schemeClr val="tx2">
                          <a:lumMod val="75000"/>
                        </a:schemeClr>
                      </a:solidFill>
                      <a:latin typeface="+mj-lt"/>
                    </a:endParaRPr>
                  </a:p>
                </p:txBody>
              </p:sp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1124424" y="4983515"/>
                    <a:ext cx="3777943" cy="285371"/>
                    <a:chOff x="209979" y="4733919"/>
                    <a:chExt cx="3777943" cy="285371"/>
                  </a:xfrm>
                </p:grpSpPr>
                <p:sp>
                  <p:nvSpPr>
                    <p:cNvPr id="110" name="TextBox 109"/>
                    <p:cNvSpPr txBox="1"/>
                    <p:nvPr/>
                  </p:nvSpPr>
                  <p:spPr>
                    <a:xfrm>
                      <a:off x="338376" y="4733919"/>
                      <a:ext cx="3649546" cy="28537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 anchor="ctr" anchorCtr="0">
                      <a:noAutofit/>
                    </a:bodyPr>
                    <a:lstStyle/>
                    <a:p>
                      <a:pPr>
                        <a:spcBef>
                          <a:spcPts val="600"/>
                        </a:spcBef>
                        <a:buClr>
                          <a:schemeClr val="accent1">
                            <a:lumMod val="75000"/>
                          </a:schemeClr>
                        </a:buClr>
                      </a:pPr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: most frequent node in sequence</a:t>
                      </a:r>
                    </a:p>
                  </p:txBody>
                </p:sp>
                <p:sp>
                  <p:nvSpPr>
                    <p:cNvPr id="112" name="Flowchart: Connector 111"/>
                    <p:cNvSpPr/>
                    <p:nvPr/>
                  </p:nvSpPr>
                  <p:spPr>
                    <a:xfrm>
                      <a:off x="209979" y="4844751"/>
                      <a:ext cx="152387" cy="128371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 w="127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16" name="Flowchart: Connector 115"/>
                  <p:cNvSpPr/>
                  <p:nvPr/>
                </p:nvSpPr>
                <p:spPr>
                  <a:xfrm>
                    <a:off x="4310138" y="5484697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Flowchart: Connector 116"/>
                  <p:cNvSpPr/>
                  <p:nvPr/>
                </p:nvSpPr>
                <p:spPr>
                  <a:xfrm>
                    <a:off x="4450112" y="5484697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Flowchart: Connector 117"/>
                  <p:cNvSpPr/>
                  <p:nvPr/>
                </p:nvSpPr>
                <p:spPr>
                  <a:xfrm>
                    <a:off x="4601882" y="5484697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Flowchart: Connector 118"/>
                  <p:cNvSpPr/>
                  <p:nvPr/>
                </p:nvSpPr>
                <p:spPr>
                  <a:xfrm>
                    <a:off x="4750597" y="5484697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Flowchart: Connector 119"/>
                  <p:cNvSpPr/>
                  <p:nvPr/>
                </p:nvSpPr>
                <p:spPr>
                  <a:xfrm>
                    <a:off x="4902367" y="5484697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Flowchart: Connector 120"/>
                  <p:cNvSpPr/>
                  <p:nvPr/>
                </p:nvSpPr>
                <p:spPr>
                  <a:xfrm>
                    <a:off x="5051082" y="5484697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Flowchart: Connector 121"/>
                  <p:cNvSpPr/>
                  <p:nvPr/>
                </p:nvSpPr>
                <p:spPr>
                  <a:xfrm>
                    <a:off x="5202852" y="5484697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8" name="Curved Connector 127"/>
                  <p:cNvCxnSpPr>
                    <a:stCxn id="105" idx="0"/>
                  </p:cNvCxnSpPr>
                  <p:nvPr/>
                </p:nvCxnSpPr>
                <p:spPr>
                  <a:xfrm rot="16200000" flipV="1">
                    <a:off x="4980266" y="5648397"/>
                    <a:ext cx="360004" cy="406506"/>
                  </a:xfrm>
                  <a:prstGeom prst="curvedConnector2">
                    <a:avLst/>
                  </a:prstGeom>
                  <a:ln w="19050"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Flowchart: Connector 129"/>
                  <p:cNvSpPr/>
                  <p:nvPr/>
                </p:nvSpPr>
                <p:spPr>
                  <a:xfrm>
                    <a:off x="1740346" y="5489153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Flowchart: Connector 130"/>
                  <p:cNvSpPr/>
                  <p:nvPr/>
                </p:nvSpPr>
                <p:spPr>
                  <a:xfrm>
                    <a:off x="1880320" y="5489153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Flowchart: Connector 131"/>
                  <p:cNvSpPr/>
                  <p:nvPr/>
                </p:nvSpPr>
                <p:spPr>
                  <a:xfrm>
                    <a:off x="1127422" y="5487231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Flowchart: Connector 132"/>
                  <p:cNvSpPr/>
                  <p:nvPr/>
                </p:nvSpPr>
                <p:spPr>
                  <a:xfrm>
                    <a:off x="1279192" y="5487231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Flowchart: Connector 133"/>
                  <p:cNvSpPr/>
                  <p:nvPr/>
                </p:nvSpPr>
                <p:spPr>
                  <a:xfrm>
                    <a:off x="1427907" y="5487231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Flowchart: Connector 134"/>
                  <p:cNvSpPr/>
                  <p:nvPr/>
                </p:nvSpPr>
                <p:spPr>
                  <a:xfrm>
                    <a:off x="1579677" y="5487231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Flowchart: Connector 135"/>
                  <p:cNvSpPr/>
                  <p:nvPr/>
                </p:nvSpPr>
                <p:spPr>
                  <a:xfrm>
                    <a:off x="2038931" y="5489053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Flowchart: Connector 136"/>
                  <p:cNvSpPr/>
                  <p:nvPr/>
                </p:nvSpPr>
                <p:spPr>
                  <a:xfrm>
                    <a:off x="7486008" y="5489053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Flowchart: Connector 137"/>
                  <p:cNvSpPr/>
                  <p:nvPr/>
                </p:nvSpPr>
                <p:spPr>
                  <a:xfrm>
                    <a:off x="7634723" y="5489053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Flowchart: Connector 138"/>
                  <p:cNvSpPr/>
                  <p:nvPr/>
                </p:nvSpPr>
                <p:spPr>
                  <a:xfrm>
                    <a:off x="7786493" y="5489053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Flowchart: Connector 139"/>
                  <p:cNvSpPr/>
                  <p:nvPr/>
                </p:nvSpPr>
                <p:spPr>
                  <a:xfrm>
                    <a:off x="7949021" y="5489053"/>
                    <a:ext cx="152387" cy="128371"/>
                  </a:xfrm>
                  <a:prstGeom prst="flowChartConnector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Flowchart: Connector 140"/>
                  <p:cNvSpPr/>
                  <p:nvPr/>
                </p:nvSpPr>
                <p:spPr>
                  <a:xfrm>
                    <a:off x="8108494" y="5489053"/>
                    <a:ext cx="152387" cy="128371"/>
                  </a:xfrm>
                  <a:prstGeom prst="flowChartConnector">
                    <a:avLst/>
                  </a:prstGeom>
                  <a:solidFill>
                    <a:srgbClr val="C00000"/>
                  </a:solidFill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3" name="Left Brace 112"/>
                <p:cNvSpPr/>
                <p:nvPr/>
              </p:nvSpPr>
              <p:spPr>
                <a:xfrm rot="5400000" flipH="1">
                  <a:off x="2904288" y="5957884"/>
                  <a:ext cx="373273" cy="489411"/>
                </a:xfrm>
                <a:prstGeom prst="leftBrace">
                  <a:avLst/>
                </a:prstGeom>
                <a:ln w="381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Left Brace 251"/>
                <p:cNvSpPr/>
                <p:nvPr/>
              </p:nvSpPr>
              <p:spPr>
                <a:xfrm rot="5400000" flipH="1">
                  <a:off x="4219864" y="5671682"/>
                  <a:ext cx="340167" cy="985306"/>
                </a:xfrm>
                <a:prstGeom prst="leftBrace">
                  <a:avLst/>
                </a:prstGeom>
                <a:ln w="381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4446025" y="6312215"/>
                  <a:ext cx="1160088" cy="2785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>
                    <a:spcBef>
                      <a:spcPts val="600"/>
                    </a:spcBef>
                    <a:buClr>
                      <a:schemeClr val="accent1">
                        <a:lumMod val="75000"/>
                      </a:schemeClr>
                    </a:buClr>
                  </a:pPr>
                  <a:r>
                    <a:rPr lang="en-US" dirty="0" smtClean="0">
                      <a:solidFill>
                        <a:schemeClr val="tx2">
                          <a:lumMod val="75000"/>
                        </a:schemeClr>
                      </a:solidFill>
                      <a:latin typeface="+mj-lt"/>
                    </a:rPr>
                    <a:t>Tour 3</a:t>
                  </a:r>
                </a:p>
              </p:txBody>
            </p:sp>
          </p:grpSp>
          <p:sp>
            <p:nvSpPr>
              <p:cNvPr id="256" name="TextBox 255"/>
              <p:cNvSpPr txBox="1"/>
              <p:nvPr/>
            </p:nvSpPr>
            <p:spPr>
              <a:xfrm>
                <a:off x="1828261" y="6189974"/>
                <a:ext cx="508608" cy="1779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X</a:t>
                </a:r>
                <a:r>
                  <a:rPr lang="en-US" baseline="-2500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1</a:t>
                </a:r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2205252" y="6219575"/>
                <a:ext cx="533432" cy="173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X</a:t>
                </a:r>
                <a:r>
                  <a:rPr lang="en-US" baseline="-25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2</a:t>
                </a:r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endParaRPr>
              </a:p>
            </p:txBody>
          </p:sp>
        </p:grpSp>
        <p:cxnSp>
          <p:nvCxnSpPr>
            <p:cNvPr id="258" name="Straight Arrow Connector 257"/>
            <p:cNvCxnSpPr>
              <a:stCxn id="256" idx="0"/>
              <a:endCxn id="132" idx="3"/>
            </p:cNvCxnSpPr>
            <p:nvPr/>
          </p:nvCxnSpPr>
          <p:spPr>
            <a:xfrm flipV="1">
              <a:off x="2082565" y="5929225"/>
              <a:ext cx="204156" cy="260749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7" idx="0"/>
              <a:endCxn id="133" idx="4"/>
            </p:cNvCxnSpPr>
            <p:nvPr/>
          </p:nvCxnSpPr>
          <p:spPr>
            <a:xfrm flipV="1">
              <a:off x="2471968" y="5948024"/>
              <a:ext cx="20400" cy="271551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18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7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4" grpId="0" animBg="1"/>
      <p:bldP spid="45" grpId="0" animBg="1"/>
      <p:bldP spid="46" grpId="0" animBg="1"/>
      <p:bldP spid="114" grpId="0" uiExpand="1" build="p"/>
      <p:bldP spid="156" grpId="0" animBg="1"/>
      <p:bldP spid="49" grpId="0" uiExpan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146676" y="634713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solidFill>
                  <a:srgbClr val="444D26"/>
                </a:solidFill>
              </a:rPr>
              <a:t>Jithin</a:t>
            </a:r>
            <a:r>
              <a:rPr lang="en-US" dirty="0" smtClean="0">
                <a:solidFill>
                  <a:srgbClr val="444D26"/>
                </a:solidFill>
              </a:rPr>
              <a:t> K. </a:t>
            </a:r>
            <a:r>
              <a:rPr lang="en-US" dirty="0" err="1" smtClean="0">
                <a:solidFill>
                  <a:srgbClr val="444D26"/>
                </a:solidFill>
              </a:rPr>
              <a:t>Sreedharan</a:t>
            </a:r>
            <a:r>
              <a:rPr lang="en-US" dirty="0" smtClean="0">
                <a:solidFill>
                  <a:srgbClr val="444D26"/>
                </a:solidFill>
              </a:rPr>
              <a:t> (jithin.sreedharan@inria.fr)</a:t>
            </a:r>
            <a:endParaRPr lang="en-US" dirty="0">
              <a:solidFill>
                <a:srgbClr val="444D26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833428" y="6347130"/>
            <a:ext cx="2844800" cy="365125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>
                <a:solidFill>
                  <a:srgbClr val="444D26"/>
                </a:solidFill>
              </a:rPr>
              <a:pPr/>
              <a:t>9</a:t>
            </a:fld>
            <a:endParaRPr lang="en-US" dirty="0">
              <a:solidFill>
                <a:srgbClr val="444D26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4604" y="1403901"/>
            <a:ext cx="2513843" cy="3445559"/>
            <a:chOff x="309498" y="522708"/>
            <a:chExt cx="4450714" cy="6150066"/>
          </a:xfrm>
        </p:grpSpPr>
        <p:sp>
          <p:nvSpPr>
            <p:cNvPr id="13" name="Oval 12"/>
            <p:cNvSpPr/>
            <p:nvPr/>
          </p:nvSpPr>
          <p:spPr>
            <a:xfrm>
              <a:off x="2811676" y="522708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b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032155" y="882748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a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559443" y="659201"/>
              <a:ext cx="540000" cy="54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c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156677" y="1188287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d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815300" y="1820682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e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125523" y="2451556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f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635280" y="3046101"/>
              <a:ext cx="540000" cy="54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+mj-lt"/>
                  <a:ea typeface="Cambria Math" panose="02040503050406030204" pitchFamily="18" charset="0"/>
                </a:rPr>
                <a:t>g</a:t>
              </a:r>
              <a:endParaRPr lang="en-US" sz="20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449286" y="3170872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 smtClean="0">
                  <a:latin typeface="+mj-lt"/>
                  <a:ea typeface="Cambria Math" panose="02040503050406030204" pitchFamily="18" charset="0"/>
                </a:rPr>
                <a:t>i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115616" y="2091516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h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31656" y="4077072"/>
              <a:ext cx="540000" cy="54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k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220212" y="3573016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l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098170" y="5556710"/>
              <a:ext cx="540001" cy="54000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m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886049" y="5376690"/>
              <a:ext cx="540001" cy="54000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n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081676" y="6132773"/>
              <a:ext cx="540001" cy="54000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p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993573" y="5916749"/>
              <a:ext cx="540001" cy="54000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+mj-lt"/>
                  <a:ea typeface="Cambria Math" panose="02040503050406030204" pitchFamily="18" charset="0"/>
                </a:rPr>
                <a:t>q</a:t>
              </a:r>
              <a:endParaRPr lang="en-US" sz="20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09498" y="4944641"/>
              <a:ext cx="540001" cy="54000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r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cxnSp>
          <p:nvCxnSpPr>
            <p:cNvPr id="29" name="Straight Connector 28"/>
            <p:cNvCxnSpPr>
              <a:stCxn id="13" idx="4"/>
              <a:endCxn id="17" idx="0"/>
            </p:cNvCxnSpPr>
            <p:nvPr/>
          </p:nvCxnSpPr>
          <p:spPr>
            <a:xfrm>
              <a:off x="3081676" y="1062708"/>
              <a:ext cx="3624" cy="75797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4" idx="5"/>
              <a:endCxn id="17" idx="1"/>
            </p:cNvCxnSpPr>
            <p:nvPr/>
          </p:nvCxnSpPr>
          <p:spPr>
            <a:xfrm>
              <a:off x="2493074" y="1343667"/>
              <a:ext cx="401307" cy="55609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5" idx="3"/>
              <a:endCxn id="17" idx="7"/>
            </p:cNvCxnSpPr>
            <p:nvPr/>
          </p:nvCxnSpPr>
          <p:spPr>
            <a:xfrm flipH="1">
              <a:off x="3276219" y="1120120"/>
              <a:ext cx="362305" cy="77964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6" idx="3"/>
              <a:endCxn id="17" idx="6"/>
            </p:cNvCxnSpPr>
            <p:nvPr/>
          </p:nvCxnSpPr>
          <p:spPr>
            <a:xfrm flipH="1">
              <a:off x="3355300" y="1649206"/>
              <a:ext cx="880458" cy="44147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1" idx="4"/>
              <a:endCxn id="20" idx="0"/>
            </p:cNvCxnSpPr>
            <p:nvPr/>
          </p:nvCxnSpPr>
          <p:spPr>
            <a:xfrm>
              <a:off x="1385616" y="2631516"/>
              <a:ext cx="333670" cy="5393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0" idx="6"/>
              <a:endCxn id="19" idx="2"/>
            </p:cNvCxnSpPr>
            <p:nvPr/>
          </p:nvCxnSpPr>
          <p:spPr>
            <a:xfrm flipV="1">
              <a:off x="1989286" y="3316101"/>
              <a:ext cx="645994" cy="12477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7" idx="4"/>
              <a:endCxn id="19" idx="0"/>
            </p:cNvCxnSpPr>
            <p:nvPr/>
          </p:nvCxnSpPr>
          <p:spPr>
            <a:xfrm flipH="1">
              <a:off x="2905280" y="2360682"/>
              <a:ext cx="180020" cy="68541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5"/>
              <a:endCxn id="18" idx="1"/>
            </p:cNvCxnSpPr>
            <p:nvPr/>
          </p:nvCxnSpPr>
          <p:spPr>
            <a:xfrm>
              <a:off x="3276219" y="2281601"/>
              <a:ext cx="928385" cy="24903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8" idx="3"/>
              <a:endCxn id="19" idx="7"/>
            </p:cNvCxnSpPr>
            <p:nvPr/>
          </p:nvCxnSpPr>
          <p:spPr>
            <a:xfrm flipH="1">
              <a:off x="3096199" y="2912475"/>
              <a:ext cx="1108405" cy="21270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9" idx="4"/>
              <a:endCxn id="22" idx="0"/>
            </p:cNvCxnSpPr>
            <p:nvPr/>
          </p:nvCxnSpPr>
          <p:spPr>
            <a:xfrm flipH="1">
              <a:off x="2901656" y="3586101"/>
              <a:ext cx="3624" cy="49097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0" idx="5"/>
              <a:endCxn id="22" idx="2"/>
            </p:cNvCxnSpPr>
            <p:nvPr/>
          </p:nvCxnSpPr>
          <p:spPr>
            <a:xfrm>
              <a:off x="1910205" y="3631791"/>
              <a:ext cx="721451" cy="71528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2" idx="6"/>
              <a:endCxn id="23" idx="2"/>
            </p:cNvCxnSpPr>
            <p:nvPr/>
          </p:nvCxnSpPr>
          <p:spPr>
            <a:xfrm flipV="1">
              <a:off x="3171656" y="3843016"/>
              <a:ext cx="1048556" cy="5040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5" idx="5"/>
              <a:endCxn id="26" idx="1"/>
            </p:cNvCxnSpPr>
            <p:nvPr/>
          </p:nvCxnSpPr>
          <p:spPr>
            <a:xfrm>
              <a:off x="2346969" y="5837609"/>
              <a:ext cx="813790" cy="374245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3"/>
              <a:endCxn id="26" idx="7"/>
            </p:cNvCxnSpPr>
            <p:nvPr/>
          </p:nvCxnSpPr>
          <p:spPr>
            <a:xfrm flipH="1">
              <a:off x="3542595" y="6017630"/>
              <a:ext cx="634658" cy="194225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8" idx="5"/>
              <a:endCxn id="27" idx="1"/>
            </p:cNvCxnSpPr>
            <p:nvPr/>
          </p:nvCxnSpPr>
          <p:spPr>
            <a:xfrm>
              <a:off x="770416" y="5405561"/>
              <a:ext cx="302237" cy="59026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7"/>
              <a:endCxn id="25" idx="3"/>
            </p:cNvCxnSpPr>
            <p:nvPr/>
          </p:nvCxnSpPr>
          <p:spPr>
            <a:xfrm flipV="1">
              <a:off x="1454494" y="5837609"/>
              <a:ext cx="510637" cy="15822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7" idx="6"/>
              <a:endCxn id="26" idx="2"/>
            </p:cNvCxnSpPr>
            <p:nvPr/>
          </p:nvCxnSpPr>
          <p:spPr>
            <a:xfrm>
              <a:off x="1533574" y="6186750"/>
              <a:ext cx="1548102" cy="21602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5" idx="6"/>
              <a:endCxn id="24" idx="2"/>
            </p:cNvCxnSpPr>
            <p:nvPr/>
          </p:nvCxnSpPr>
          <p:spPr>
            <a:xfrm>
              <a:off x="2426049" y="5646690"/>
              <a:ext cx="1672121" cy="1800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911806" y="1438711"/>
            <a:ext cx="2493498" cy="3060361"/>
            <a:chOff x="251520" y="522708"/>
            <a:chExt cx="4508692" cy="5462516"/>
          </a:xfrm>
        </p:grpSpPr>
        <p:sp>
          <p:nvSpPr>
            <p:cNvPr id="51" name="Oval 50"/>
            <p:cNvSpPr/>
            <p:nvPr/>
          </p:nvSpPr>
          <p:spPr>
            <a:xfrm>
              <a:off x="2811676" y="522708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b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2032155" y="882748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a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156677" y="1188287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d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2815300" y="1820682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e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125523" y="2451556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f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449286" y="3170872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 smtClean="0">
                  <a:latin typeface="+mj-lt"/>
                  <a:ea typeface="Cambria Math" panose="02040503050406030204" pitchFamily="18" charset="0"/>
                </a:rPr>
                <a:t>i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115616" y="2091516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h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4220212" y="3573016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l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4040192" y="4869160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m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828071" y="4689140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n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023699" y="5445224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p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51520" y="4257092"/>
              <a:ext cx="540000" cy="54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+mj-lt"/>
                  <a:ea typeface="Cambria Math" panose="02040503050406030204" pitchFamily="18" charset="0"/>
                </a:rPr>
                <a:t>r</a:t>
              </a:r>
              <a:endParaRPr lang="en-US" sz="2200" dirty="0">
                <a:latin typeface="+mj-lt"/>
                <a:ea typeface="Cambria Math" panose="02040503050406030204" pitchFamily="18" charset="0"/>
              </a:endParaRPr>
            </a:p>
          </p:txBody>
        </p:sp>
        <p:cxnSp>
          <p:nvCxnSpPr>
            <p:cNvPr id="63" name="Straight Connector 62"/>
            <p:cNvCxnSpPr>
              <a:stCxn id="51" idx="4"/>
              <a:endCxn id="54" idx="0"/>
            </p:cNvCxnSpPr>
            <p:nvPr/>
          </p:nvCxnSpPr>
          <p:spPr>
            <a:xfrm>
              <a:off x="3081676" y="1062708"/>
              <a:ext cx="3624" cy="75797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2" idx="5"/>
              <a:endCxn id="54" idx="1"/>
            </p:cNvCxnSpPr>
            <p:nvPr/>
          </p:nvCxnSpPr>
          <p:spPr>
            <a:xfrm>
              <a:off x="2493074" y="1343667"/>
              <a:ext cx="401307" cy="55609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54" idx="4"/>
            </p:cNvCxnSpPr>
            <p:nvPr/>
          </p:nvCxnSpPr>
          <p:spPr>
            <a:xfrm flipH="1" flipV="1">
              <a:off x="3085300" y="2360682"/>
              <a:ext cx="85392" cy="81019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3" idx="3"/>
              <a:endCxn id="54" idx="6"/>
            </p:cNvCxnSpPr>
            <p:nvPr/>
          </p:nvCxnSpPr>
          <p:spPr>
            <a:xfrm flipH="1">
              <a:off x="3355300" y="1649206"/>
              <a:ext cx="880458" cy="44147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4"/>
              <a:endCxn id="56" idx="0"/>
            </p:cNvCxnSpPr>
            <p:nvPr/>
          </p:nvCxnSpPr>
          <p:spPr>
            <a:xfrm>
              <a:off x="1385616" y="2631516"/>
              <a:ext cx="333670" cy="53935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6" idx="6"/>
              <a:endCxn id="82" idx="1"/>
            </p:cNvCxnSpPr>
            <p:nvPr/>
          </p:nvCxnSpPr>
          <p:spPr>
            <a:xfrm flipV="1">
              <a:off x="1989286" y="3236876"/>
              <a:ext cx="649182" cy="20399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31808" y="2298510"/>
              <a:ext cx="6342" cy="882575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4" idx="5"/>
              <a:endCxn id="55" idx="1"/>
            </p:cNvCxnSpPr>
            <p:nvPr/>
          </p:nvCxnSpPr>
          <p:spPr>
            <a:xfrm>
              <a:off x="3276219" y="2281601"/>
              <a:ext cx="928385" cy="24903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5" idx="3"/>
              <a:endCxn id="82" idx="7"/>
            </p:cNvCxnSpPr>
            <p:nvPr/>
          </p:nvCxnSpPr>
          <p:spPr>
            <a:xfrm flipH="1">
              <a:off x="3365393" y="2912475"/>
              <a:ext cx="839211" cy="32440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56" idx="5"/>
              <a:endCxn id="82" idx="2"/>
            </p:cNvCxnSpPr>
            <p:nvPr/>
          </p:nvCxnSpPr>
          <p:spPr>
            <a:xfrm flipV="1">
              <a:off x="1910205" y="3570153"/>
              <a:ext cx="577712" cy="61638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2" idx="6"/>
              <a:endCxn id="58" idx="2"/>
            </p:cNvCxnSpPr>
            <p:nvPr/>
          </p:nvCxnSpPr>
          <p:spPr>
            <a:xfrm>
              <a:off x="3515944" y="3570153"/>
              <a:ext cx="704268" cy="27286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0" idx="5"/>
              <a:endCxn id="61" idx="1"/>
            </p:cNvCxnSpPr>
            <p:nvPr/>
          </p:nvCxnSpPr>
          <p:spPr>
            <a:xfrm>
              <a:off x="2288990" y="5150059"/>
              <a:ext cx="813790" cy="37424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59" idx="3"/>
              <a:endCxn id="61" idx="7"/>
            </p:cNvCxnSpPr>
            <p:nvPr/>
          </p:nvCxnSpPr>
          <p:spPr>
            <a:xfrm flipH="1">
              <a:off x="3484618" y="5330079"/>
              <a:ext cx="634655" cy="19422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2" idx="7"/>
            </p:cNvCxnSpPr>
            <p:nvPr/>
          </p:nvCxnSpPr>
          <p:spPr>
            <a:xfrm flipV="1">
              <a:off x="712439" y="3753037"/>
              <a:ext cx="1856218" cy="58313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2" idx="3"/>
              <a:endCxn id="60" idx="0"/>
            </p:cNvCxnSpPr>
            <p:nvPr/>
          </p:nvCxnSpPr>
          <p:spPr>
            <a:xfrm flipH="1">
              <a:off x="2098071" y="3903429"/>
              <a:ext cx="540397" cy="78571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2" idx="4"/>
            </p:cNvCxnSpPr>
            <p:nvPr/>
          </p:nvCxnSpPr>
          <p:spPr>
            <a:xfrm>
              <a:off x="3001931" y="3905424"/>
              <a:ext cx="173409" cy="156784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60" idx="6"/>
              <a:endCxn id="59" idx="2"/>
            </p:cNvCxnSpPr>
            <p:nvPr/>
          </p:nvCxnSpPr>
          <p:spPr>
            <a:xfrm>
              <a:off x="2368071" y="4959140"/>
              <a:ext cx="1672121" cy="1800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2487917" y="3098828"/>
              <a:ext cx="1028027" cy="94264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j-lt"/>
                <a:ea typeface="Cambria Math" panose="02040503050406030204" pitchFamily="18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122" y="3362181"/>
              <a:ext cx="419961" cy="379581"/>
            </a:xfrm>
            <a:prstGeom prst="rect">
              <a:avLst/>
            </a:prstGeom>
          </p:spPr>
        </p:pic>
      </p:grpSp>
      <p:sp>
        <p:nvSpPr>
          <p:cNvPr id="6" name="Right Arrow 5"/>
          <p:cNvSpPr/>
          <p:nvPr/>
        </p:nvSpPr>
        <p:spPr>
          <a:xfrm>
            <a:off x="3312829" y="2501881"/>
            <a:ext cx="653535" cy="368462"/>
          </a:xfrm>
          <a:prstGeom prst="rightArrow">
            <a:avLst/>
          </a:prstGeom>
          <a:solidFill>
            <a:srgbClr val="4E573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itle 2"/>
          <p:cNvSpPr txBox="1">
            <a:spLocks/>
          </p:cNvSpPr>
          <p:nvPr/>
        </p:nvSpPr>
        <p:spPr>
          <a:xfrm>
            <a:off x="1133694" y="80755"/>
            <a:ext cx="10273023" cy="1163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6A783C"/>
                </a:solidFill>
                <a:effectLst>
                  <a:outerShdw blurRad="50800" dist="50800" dir="5400000" sx="1000" sy="1000" algn="ctr" rotWithShape="0">
                    <a:srgbClr val="000000"/>
                  </a:outerShdw>
                </a:effectLst>
              </a:rPr>
              <a:t>The idea of Super-node</a:t>
            </a:r>
          </a:p>
          <a:p>
            <a:endParaRPr lang="en-US" sz="3000" dirty="0">
              <a:solidFill>
                <a:srgbClr val="6A783C"/>
              </a:solidFill>
              <a:effectLst>
                <a:outerShdw blurRad="50800" dist="50800" dir="5400000" sx="1000" sy="1000" algn="ctr" rotWithShape="0">
                  <a:srgbClr val="000000"/>
                </a:outerShdw>
              </a:effectLst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1555331" y="662644"/>
            <a:ext cx="9429751" cy="4159"/>
          </a:xfrm>
          <a:prstGeom prst="line">
            <a:avLst/>
          </a:prstGeom>
          <a:ln w="15875" cap="rnd" cmpd="sng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87136" y="733319"/>
            <a:ext cx="4683513" cy="28312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Tackling disconnected graph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Faster estimate with shorter crawls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Not related to </a:t>
            </a:r>
            <a:r>
              <a:rPr lang="en-US" sz="2400" i="1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lumpability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8065" y="4240843"/>
            <a:ext cx="5776681" cy="11564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Super-node formation: </a:t>
            </a: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static and dynamic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(will see later)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11" y="878623"/>
            <a:ext cx="226667" cy="23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32" y="877502"/>
            <a:ext cx="1780955" cy="3333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679" y="2065464"/>
            <a:ext cx="4008238" cy="7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uiExpand="1" build="p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576.6779"/>
  <p:tag name="OUTPUTDPI" val="1200"/>
  <p:tag name="LATEXADDIN" val="\documentclass{article}&#10;\usepackage{amsmath}&#10;\pagestyle{empty}&#10;\begin{document}&#10;&#10;$G = (V,E)$&#10;&#10;\end{document}"/>
  <p:tag name="IGUANATEXSIZE" val="24"/>
  <p:tag name="IGUANATEXCURSOR" val="91"/>
  <p:tag name="TRANSPARENCY" val="True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455.1931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{X_k\}_{k \ge 1} \]&#10;&#10;\end{document}"/>
  <p:tag name="IGUANATEXSIZE" val="24"/>
  <p:tag name="IGUANATEXCURSOR" val="1751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381.7023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{\pi_i\}_{i=1}^n \]&#10;&#10;\end{document}"/>
  <p:tag name="IGUANATEXSIZE" val="24"/>
  <p:tag name="IGUANATEXCURSOR" val="1752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91.4511"/>
  <p:tag name="ORIGINALWIDTH" val="1934.008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sum_{(u,v) \in E} g(u,v) : \frac{2 |E| }{k} \sum_{i=1}^{k-1} {g(X_i, X_{i+1})} \]&#10;&#10;\end{document}"/>
  <p:tag name="IGUANATEXSIZE" val="24"/>
  <p:tag name="IGUANATEXCURSOR" val="1796"/>
  <p:tag name="TRANSPARENCY" val="True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133"/>
  <p:tag name="ORIGINALWIDTH" val="1477.315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EE [\text{Tour length}] = \frac{\text{vol}(G)}{\text{degree(g)}}\]&#10;&#10;\end{document}"/>
  <p:tag name="IGUANATEXSIZE" val="24"/>
  <p:tag name="IGUANATEXCURSOR" val="1763"/>
  <p:tag name="TRANSPARENCY" val="True"/>
  <p:tag name="FILENAME" val=""/>
  <p:tag name="INPUTTYPE" val="0"/>
  <p:tag name="LATEXENGINEID" val="0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color{blue} G \]&#10;&#10;\end{document}"/>
  <p:tag name="IGUANATEXSIZE" val="25"/>
  <p:tag name="IGUANATEXCURSOR" val="1750"/>
  <p:tag name="TRANSPARENCY" val="True"/>
  <p:tag name="FILENAME" val=""/>
  <p:tag name="INPUTTYPE" val="0"/>
  <p:tag name="LATEXENGINEID" val="0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1.2336"/>
  <p:tag name="ORIGINALWIDTH" val="701.1624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color{blue} G' = (V',E') \]&#10;&#10;\end{document}"/>
  <p:tag name="IGUANATEXSIZE" val="25"/>
  <p:tag name="IGUANATEXCURSOR" val="1761"/>
  <p:tag name="TRANSPARENCY" val="True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133"/>
  <p:tag name="ORIGINALWIDTH" val="1547.057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EE [\text{Tour length}] = \frac{\text{vol}(G)}{\text{degree($S_4$)}}\]&#10;&#10;\end{document}"/>
  <p:tag name="IGUANATEXSIZE" val="24"/>
  <p:tag name="IGUANATEXCURSOR" val="1802"/>
  <p:tag name="TRANSPARENCY" val="True"/>
  <p:tag name="FILENAME" val=""/>
  <p:tag name="INPUTTYPE" val="0"/>
  <p:tag name="LATEXENGINEID" val="0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OUTPUTDPI" val="1200"/>
  <p:tag name="LATEXADDIN" val="\documentclass{article}&#10;%AMS packages---------------&#10;\usepackage{amsmath}&#10;\usepackage{amssymb}&#10;\usepackage{amsfonts}&#10;\usepackage{amsthm}&#10;\pagestyle{empty}&#10;\newcommand{\EE}{ \mathbb{E} }&#10;\newcommand{\PP}{ \mathbb{P} }&#10;\newcommand{\Ii}{ \mathbf{1} }&#10;\newcommand{\bpsi}{\mathbb{\psi}}&#10;%-----------------------------------&#10;\def\bM{{\bf M}}&#10;\def\bA{{\bf A}}&#10;\def\bX{{\bf X}}&#10;\def\bD{{\bf D}}&#10;\def\bu{{\bf u}}&#10;\def\bvv{{\bf v}}&#10;\def\bI{{\bf I}}&#10;\def\eps{\varepsilon}&#10;\def\lb{\lambda}&#10;\def\bb{{\bf b}}&#10;\def\br{{\bf r}}&#10;\def\bR{{\bf R}}&#10;\def\bP{{\bf P}}&#10;\def\bbf{{\bf f}}&#10;\def \bpsi{{\bf \psi}}&#10;\def\bone{{\bf 1}}&#10;\def \bzero{{\bf 0}}&#10;\def\CN{{\cal N}}&#10;\def\nno{{\nonumber}}&#10;\def\be{\begin{equation}}&#10;\def\ee{\end{equation}}&#10;\def\bea{\begin{eqnarray}}&#10;\def\eea{\end{eqnarray}}&#10;\usepackage{xcolor}&#10;\begin{document}&#10;$\color{white}S_4$&#10;\end{document}"/>
  <p:tag name="IGUANATEXSIZE" val="32"/>
  <p:tag name="IGUANATEXCURSOR" val="819"/>
  <p:tag name="TRANSPARENCY" val="True"/>
  <p:tag name="FILENAME" val=""/>
  <p:tag name="INPUTTYPE" val="0"/>
  <p:tag name="LATEXENGINEID" val="0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0.4312"/>
  <p:tag name="ORIGINALWIDTH" val="1835.021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begin{align*}\label{e:hatmu}&#10;\color{red}{\hat{\mu}(G)} = \overbrace{\frac{d_{ S_n}}{2m} \sum_{k=1}^m \sum_{t=2}^{\xi_k} f(X^{(k)}_{t-1},X^{(k)}_t)}^{\mathclap{\text{Estimate from crawls}}} &#10;\end{align*}&#10;&#10;\end{document}"/>
  <p:tag name="IGUANATEXSIZE" val="24"/>
  <p:tag name="IGUANATEXCURSOR" val="1786"/>
  <p:tag name="TRANSPARENCY" val="True"/>
  <p:tag name="FILENAME" val=""/>
  <p:tag name="INPUTTYPE" val="0"/>
  <p:tag name="LATEXENGINEID" val="0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2.6659"/>
  <p:tag name="ORIGINALWIDTH" val="1099.363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color{red} + \overbrace{\sum_{\mathclap{{(u,v) \in H}}}^{\vphantom{\xi_k}} g(u,v)}^{\mathclap{\substack{\text{Given knowledge} \\ \text{from nodes in super-node}}}}\]&#10;&#10;\end{document}"/>
  <p:tag name="IGUANATEXSIZE" val="24"/>
  <p:tag name="IGUANATEXCURSOR" val="1896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.7131"/>
  <p:tag name="ORIGINALWIDTH" val="1157.105"/>
  <p:tag name="OUTPUTDPI" val="1200"/>
  <p:tag name="LATEXADDIN" val="\documentclass{article}&#10;\usepackage{amsmath}&#10;\pagestyle{empty}&#10;\begin{document}&#10;&#10;\[ \mu(G) = \sum_{(u,v) \in E} g(u,v) \]&#10;&#10;\end{document}"/>
  <p:tag name="IGUANATEXSIZE" val="24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8.2039"/>
  <p:tag name="ORIGINALWIDTH" val="1854.518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EE \Big[\sum_{t=2}^{\xi_k}f(X^{(k)}_{t-1},X^{(k)}_{t}) \Big]=\frac{2}{d_{\csn}} {\mu}(G')\]&#10;&#10;\end{document}"/>
  <p:tag name="IGUANATEXSIZE" val="24"/>
  <p:tag name="IGUANATEXCURSOR" val="1825"/>
  <p:tag name="TRANSPARENCY" val="True"/>
  <p:tag name="FILENAME" val=""/>
  <p:tag name="INPUTTYPE" val="0"/>
  <p:tag name="LATEXENGINEID" val="0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844.3944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EE[\hat{\mu}(G)]=\mu(G)\]&#10;&#10;\end{document}"/>
  <p:tag name="IGUANATEXSIZE" val="24"/>
  <p:tag name="IGUANATEXCURSOR" val="1753"/>
  <p:tag name="TRANSPARENCY" val="True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941.1324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hat{\mu}(G) \to \mu(G) \text{ a.s.}\]&#10;&#10;\end{document}"/>
  <p:tag name="IGUANATEXSIZE" val="24"/>
  <p:tag name="IGUANATEXCURSOR" val="1747"/>
  <p:tag name="TRANSPARENCY" val="True"/>
  <p:tag name="FILENAME" val=""/>
  <p:tag name="INPUTTYPE" val="0"/>
  <p:tag name="LATEXENGINEID" val="0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7.2028"/>
  <p:tag name="ORIGINALWIDTH" val="2471.691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text{Var}\left[\sum_{t=2}^{\xi_k} f(X_{t-1}^{(k)},X_{t}^{(k)})\right] \leq B^2 \left( \frac{2 \text{vol}(G)}{d^2_{S_n} \delta'} +1\right) \]&#10;&#10;\end{document}"/>
  <p:tag name="IGUANATEXSIZE" val="24"/>
  <p:tag name="IGUANATEXCURSOR" val="1862"/>
  <p:tag name="TRANSPARENCY" val="True"/>
  <p:tag name="FILENAME" val=""/>
  <p:tag name="INPUTTYPE" val="0"/>
  <p:tag name="LATEXENGINEID" val="0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9843"/>
  <p:tag name="ORIGINALWIDTH" val="1700.787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delta' : = \text{spectral gap of new graph} \]&#10;&#10;\end{document}"/>
  <p:tag name="IGUANATEXSIZE" val="24"/>
  <p:tag name="IGUANATEXCURSOR" val="1782"/>
  <p:tag name="TRANSPARENCY" val="True"/>
  <p:tag name="FILENAME" val=""/>
  <p:tag name="INPUTTYPE" val="0"/>
  <p:tag name="LATEXENGINEID" val="0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0.9749"/>
  <p:tag name="ORIGINALWIDTH" val="1256.093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max_{(i,j)\in E'} f(i,j) \leq B &lt; \infty\]&#10;&#10;\end{document}"/>
  <p:tag name="IGUANATEXSIZE" val="24"/>
  <p:tag name="IGUANATEXCURSOR" val="1777"/>
  <p:tag name="TRANSPARENCY" val="True"/>
  <p:tag name="FILENAME" val=""/>
  <p:tag name="INPUTTYPE" val="0"/>
  <p:tag name="LATEXENGINEID" val="0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2206.974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newcommand{\eps}{\varepsilon}&#10;\DeclareMathOperator*{\argmax}{arg\,max}&#10;&#10;\begin{document}&#10;&#10;\[P \left( |\mu(G)- \hat{\mu}(G)| \leq \eps \right) \approx 1-2 \Phi \left(\frac{\eps \sqrt{m}}{\hat{\sigma}_m}\right)\]&#10;&#10;\end{document}"/>
  <p:tag name="IGUANATEXSIZE" val="24"/>
  <p:tag name="IGUANATEXCURSOR" val="1795"/>
  <p:tag name="TRANSPARENCY" val="True"/>
  <p:tag name="FILENAME" val=""/>
  <p:tag name="INPUTTYPE" val="0"/>
  <p:tag name="LATEXENGINEID" val="0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253.093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color{red}\PP(\mu(G) &lt;  x | \{m \text{ tours}\})\]&#10;&#10;&#10;\end{document}"/>
  <p:tag name="IGUANATEXSIZE" val="24"/>
  <p:tag name="IGUANATEXCURSOR" val="1784"/>
  <p:tag name="TRANSPARENCY" val="True"/>
  <p:tag name="FILENAME" val=""/>
  <p:tag name="INPUTTYPE" val="0"/>
  <p:tag name="LATEXENGINEID" val="0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4.1694"/>
  <p:tag name="ORIGINALWIDTH" val="4284.964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For $m \geq 2$ tours and assuming priors $\mu(G)| \sigma^2 \sim \text{Normal}(\mu_0,\sigma^2/m_0)$, $\sigma^2 \sim \text{Inverse-gamma}(\nu_0/2,\nu_0\sigma_0^2/2)$, then for large values of $m$,&#10;\[\color{red} \PP({\mu(G)} \leq x|\{m \text{ tours} \}) \approx \phi_{\substack{\text{student-t} \\ (\nu,\widetilde{\mu},\widetilde{\sigma})}}(x) \]&#10;\end{document}"/>
  <p:tag name="IGUANATEXSIZE" val="24"/>
  <p:tag name="IGUANATEXCURSOR" val="2076"/>
  <p:tag name="TRANSPARENCY" val="True"/>
  <p:tag name="FILENAME" val=""/>
  <p:tag name="INPUTTYPE" val="0"/>
  <p:tag name="LATEXENGINEID" val="0"/>
  <p:tag name="TEMPFOLDER" val="c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6.198"/>
  <p:tag name="ORIGINALWIDTH" val="4178.478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small&#10;\hat{F}_h = \frac{d_{ S_n}}{2 \lfloor\sqrt{m}\rfloor} \sum_{k=((h-1)\lfloor \sqrt{m}\rfloor + 1)}^{h \lfloor\sqrt{m}\rfloor} \sum_{t=2}^{\xi_h}  f(X^{(k)}_{t-1},X^{(k)}_{t}) + \sum_{\mathclap{{(u,v) \in H}}}^{\vphantom{\xi_k}} g(u,v) \,,&#10;\quad \sigma^2 \stackrel{\Delta}= \text{Var}(\hat{F}_h)&#10;\]&#10;&#10;&#10;\end{document}"/>
  <p:tag name="IGUANATEXSIZE" val="20"/>
  <p:tag name="IGUANATEXCURSOR" val="2040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50.2437"/>
  <p:tag name="OUTPUTDPI" val="1200"/>
  <p:tag name="LATEXADDIN" val="\documentclass{article}&#10;\usepackage{amsmath}&#10;\pagestyle{empty}&#10;\begin{document}&#10;&#10;$\frac{1}{6}$&#10;&#10;&#10;\end{document}"/>
  <p:tag name="IGUANATEXSIZE" val="22"/>
  <p:tag name="IGUANATEXCURSOR" val="92"/>
  <p:tag name="TRANSPARENCY" val="True"/>
  <p:tag name="FILENAME" val=""/>
  <p:tag name="INPUTTYPE" val="0"/>
  <p:tag name="LATEXENGINEID" val="0"/>
  <p:tag name="TEMPFOLDER" val="c:\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7.7128"/>
  <p:tag name="ORIGINALWIDTH" val="4157.48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Assumption: $\hat{F}_h \sim \text{Normal}(\mu(G), \sigma^2)$ \\&#10;(also justifiable via exponentially bounded tour lengths [Aldous anf Fill '02]) &#10;&#10;\end{document}"/>
  <p:tag name="IGUANATEXSIZE" val="20"/>
  <p:tag name="IGUANATEXCURSOR" val="1875"/>
  <p:tag name="TRANSPARENCY" val="True"/>
  <p:tag name="FILENAME" val=""/>
  <p:tag name="INPUTTYPE" val="0"/>
  <p:tag name="LATEXENGINEID" val="0"/>
  <p:tag name="TEMPFOLDER" val="c:\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1.4023"/>
  <p:tag name="ORIGINALWIDTH" val="3396.325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{&#10;$$\nu = \nu_0 + \lfloor \sqrt{m}\rfloor,$$&#10;\[\widetilde{\mu} = \frac{m_0 \mu_0 + \lfloor \sqrt{m} \rfloor \hat{\mu}(G))}{m_0 + \lfloor \sqrt{m} \rfloor},&#10;\widetilde{\sigma}^2 = \frac{\splitfrac{\nu_0 \sigma_0^2 + \sum_{k=1}^{\lfloor \sqrt{m} \rfloor} (\hat{F}_k - \hat{\mu}(G))^2}{+ \frac{m_0 \lfloor \sqrt{m} \rfloor (\hat{\mu}(G)) - \mu_0)^2}{m_0+\lfloor \sqrt{m} \rfloor}}}{(\nu_0 + \lfloor \sqrt{m} \rfloor)(m_0 +\lfloor \sqrt{m} \rfloor)}\]&#10;}&#10;&#10;&#10;\end{document}"/>
  <p:tag name="IGUANATEXSIZE" val="20"/>
  <p:tag name="IGUANATEXCURSOR" val="2065"/>
  <p:tag name="TRANSPARENCY" val="True"/>
  <p:tag name="FILENAME" val=""/>
  <p:tag name="INPUTTYPE" val="0"/>
  <p:tag name="LATEXENGINEID" val="0"/>
  <p:tag name="TEMPFOLDER" val="c:\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2152.231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$g(u,v) = 1 \{ \text{$u$ and $v$ are different breed} \}$&#10;&#10;\end{document}"/>
  <p:tag name="IGUANATEXSIZE" val="20"/>
  <p:tag name="IGUANATEXCURSOR" val="1780"/>
  <p:tag name="TRANSPARENCY" val="True"/>
  <p:tag name="FILENAME" val=""/>
  <p:tag name="INPUTTYPE" val="0"/>
  <p:tag name="LATEXENGINEID" val="0"/>
  <p:tag name="TEMPFOLDER" val="c:\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339"/>
  <p:tag name="ORIGINALWIDTH" val="784.402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f_1=d_{X_t}.d_{X_{t+1}}\]&#10;&#10;\end{document}"/>
  <p:tag name="IGUANATEXSIZE" val="24"/>
  <p:tag name="IGUANATEXCURSOR" val="1761"/>
  <p:tag name="TRANSPARENCY" val="True"/>
  <p:tag name="FILENAME" val=""/>
  <p:tag name="INPUTTYPE" val="0"/>
  <p:tag name="LATEXENGINEID" val="0"/>
  <p:tag name="TEMPFOLDER" val="c:\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520.06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f_2=\begin{cases}1 \text{ if } d_{X_t} + d_{X_{t+1}} &gt; 50 \\&#10;0 \text{ otherwise}&#10;\end{cases}\]&#10;&#10;\end{document}"/>
  <p:tag name="IGUANATEXSIZE" val="24"/>
  <p:tag name="IGUANATEXCURSOR" val="1829"/>
  <p:tag name="TRANSPARENCY" val="True"/>
  <p:tag name="FILENAME" val=""/>
  <p:tag name="INPUTTYPE" val="0"/>
  <p:tag name="LATEXENGINEID" val="0"/>
  <p:tag name="TEMPFOLDER" val="c:\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8.2339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S_n \]&#10;&#10;\end{document}"/>
  <p:tag name="IGUANATEXSIZE" val="24"/>
  <p:tag name="IGUANATEXCURSOR" val="1738"/>
  <p:tag name="TRANSPARENCY" val="True"/>
  <p:tag name="FILENAME" val=""/>
  <p:tag name="INPUTTYPE" val="0"/>
  <p:tag name="LATEXENGINEID" val="0"/>
  <p:tag name="TEMPFOLDER" val="c:\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28.2339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S_n \]&#10;&#10;\end{document}"/>
  <p:tag name="IGUANATEXSIZE" val="24"/>
  <p:tag name="IGUANATEXCURSOR" val="1738"/>
  <p:tag name="TRANSPARENCY" val="True"/>
  <p:tag name="FILENAME" val=""/>
  <p:tag name="INPUTTYPE" val="0"/>
  <p:tag name="LATEXENGINEID" val="0"/>
  <p:tag name="TEMPFOLDER" val="c:\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OUTPUTDPI" val="1200"/>
  <p:tag name="LATEXADDIN" val="\documentclass{article}&#10;%AMS packages---------------&#10;\usepackage{amsmath}&#10;\usepackage{amssymb}&#10;\usepackage{amsfonts}&#10;\usepackage{amsthm}&#10;\pagestyle{empty}&#10;\newcommand{\EE}{ \mathbb{E} }&#10;\newcommand{\PP}{ \mathbb{P} }&#10;\newcommand{\Ii}{ \mathbf{1} }&#10;\newcommand{\bpsi}{\mathbb{\psi}}&#10;%-----------------------------------&#10;\def\bM{{\bf M}}&#10;\def\bA{{\bf A}}&#10;\def\bX{{\bf X}}&#10;\def\bD{{\bf D}}&#10;\def\bu{{\bf u}}&#10;\def\bvv{{\bf v}}&#10;\def\bI{{\bf I}}&#10;\def\eps{\varepsilon}&#10;\def\lb{\lambda}&#10;\def\bb{{\bf b}}&#10;\def\br{{\bf r}}&#10;\def\bR{{\bf R}}&#10;\def\bP{{\bf P}}&#10;\def\bbf{{\bf f}}&#10;\def \bpsi{{\bf \psi}}&#10;\def\bone{{\bf 1}}&#10;\def \bzero{{\bf 0}}&#10;\def\CN{{\cal N}}&#10;\def\nno{{\nonumber}}&#10;\def\be{\begin{equation}}&#10;\def\ee{\end{equation}}&#10;\def\bea{\begin{eqnarray}}&#10;\def\eea{\end{eqnarray}}&#10;\usepackage{xcolor}&#10;\begin{document}&#10;$\color{white}S_4$&#10;\end{document}"/>
  <p:tag name="IGUANATEXSIZE" val="32"/>
  <p:tag name="IGUANATEXCURSOR" val="819"/>
  <p:tag name="TRANSPARENCY" val="True"/>
  <p:tag name="FILENAME" val=""/>
  <p:tag name="INPUTTYPE" val="0"/>
  <p:tag name="LATEXENGINEID" val="0"/>
  <p:tag name="TEMPFOLDER" val="c:\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.7131"/>
  <p:tag name="ORIGINALWIDTH" val="1157.105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mu(G) = \sum_{(u,v) \in E} g(u,v) \]&#10;&#10;\end{document}"/>
  <p:tag name="IGUANATEXSIZE" val="24"/>
  <p:tag name="IGUANATEXCURSOR" val="1735"/>
  <p:tag name="TRANSPARENCY" val="True"/>
  <p:tag name="FILENAME" val=""/>
  <p:tag name="INPUTTYPE" val="0"/>
  <p:tag name="LATEXENGINEID" val="0"/>
  <p:tag name="TEMPFOLDER" val="c:\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925.384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color{blue}\mu(G) \sim \text{ Distribution($\EE[\mu(G_{\text{random}})]$, Var$[\mu(G_{\text{random}})]$)}\]&#10;&#10;\end{document}"/>
  <p:tag name="IGUANATEXSIZE" val="24"/>
  <p:tag name="IGUANATEXCURSOR" val="1746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50.2437"/>
  <p:tag name="OUTPUTDPI" val="1200"/>
  <p:tag name="LATEXADDIN" val="\documentclass{article}&#10;\usepackage{amsmath}&#10;\pagestyle{empty}&#10;\begin{document}&#10;&#10;$\frac{1}{6}$&#10;&#10;&#10;\end{document}"/>
  <p:tag name="IGUANATEXSIZE" val="22"/>
  <p:tag name="IGUANATEXCURSOR" val="92"/>
  <p:tag name="TRANSPARENCY" val="True"/>
  <p:tag name="FILENAME" val=""/>
  <p:tag name="INPUTTYPE" val="0"/>
  <p:tag name="LATEXENGINEID" val="0"/>
  <p:tag name="TEMPFOLDER" val="c:\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75.4406"/>
  <p:tag name="ORIGINALWIDTH" val="2653.918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begin{equation*}&#10;\EE[\mu(G_{\text{conf}})]=\sum_{\mathclap{\substack{(u,v) \in E \cup E^c \\ u \neq v}}} g(u,v) \,\frac{d_u d_v}{2M} + \sum_{\mathclap{\substack{(u,v) \in E \cup E^c \\ u = v}}} g(u,v) \,\frac{\binom{d_u}{2}}{2M}\,.&#10;\label{eq:exp_value_config}&#10;\end{equation*}&#10;&#10;&#10;\end{document}"/>
  <p:tag name="IGUANATEXSIZE" val="24"/>
  <p:tag name="IGUANATEXCURSOR" val="1772"/>
  <p:tag name="TRANSPARENCY" val="True"/>
  <p:tag name="FILENAME" val=""/>
  <p:tag name="INPUTTYPE" val="0"/>
  <p:tag name="LATEXENGINEID" val="0"/>
  <p:tag name="TEMPFOLDER" val="c:\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1.7173"/>
  <p:tag name="ORIGINALWIDTH" val="1886.014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with $p$, follow RW \\&#10;with $1-p$, uniform node sampling &#10;&#10;\end{document}"/>
  <p:tag name="IGUANATEXSIZE" val="24"/>
  <p:tag name="IGUANATEXCURSOR" val="1765"/>
  <p:tag name="TRANSPARENCY" val="True"/>
  <p:tag name="FILENAME" val=""/>
  <p:tag name="INPUTTYPE" val="0"/>
  <p:tag name="LATEXENGINEID" val="0"/>
  <p:tag name="TEMPFOLDER" val="c:\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5.2156"/>
  <p:tag name="ORIGINALWIDTH" val="1268.092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text{Pr}(\text{head}):= p=\frac{d_t}{d_t+\alpha}\]&#10;&#10;\end{document}"/>
  <p:tag name="IGUANATEXSIZE" val="24"/>
  <p:tag name="IGUANATEXCURSOR" val="1756"/>
  <p:tag name="TRANSPARENCY" val="True"/>
  <p:tag name="FILENAME" val=""/>
  <p:tag name="INPUTTYPE" val="0"/>
  <p:tag name="LATEXENGINEID" val="0"/>
  <p:tag name="TEMPFOLDER" val="c:\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490.814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 \EE[\mu(G_{\text{conf}})] \ \&amp; \ \text{Var}[\mu(G_{\text{conf}})] \]&#10;&#10;\end{document}"/>
  <p:tag name="IGUANATEXSIZE" val="24"/>
  <p:tag name="IGUANATEXCURSOR" val="1769"/>
  <p:tag name="TRANSPARENCY" val="True"/>
  <p:tag name="FILENAME" val=""/>
  <p:tag name="INPUTTYPE" val="0"/>
  <p:tag name="LATEXENGINEID" val="0"/>
  <p:tag name="TEMPFOLDER" val="c:\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.7131"/>
  <p:tag name="ORIGINALWIDTH" val="2593.176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sum_{\mathclap{(u,v) \in E_{\text{C-L}}}} g(u,v) \sim \text{Normal}\left(\EE[\mu(G_{\text{C-L}})], \text{Var}(G_\text{C-L})\right)\]&#10;&#10;\end{document}"/>
  <p:tag name="IGUANATEXSIZE" val="24"/>
  <p:tag name="IGUANATEXCURSOR" val="1779"/>
  <p:tag name="TRANSPARENCY" val="True"/>
  <p:tag name="FILENAME" val=""/>
  <p:tag name="INPUTTYPE" val="0"/>
  <p:tag name="LATEXENGINEID" val="0"/>
  <p:tag name="TEMPFOLDER" val="c:\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989.501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|\hat{\mu}(G)-\EE[\mu(G_{\text{C-L}})]| \leq a \sqrt{\text{Var}(G_{\text{C-L}})}\]&#10;&#10;\end{document}"/>
  <p:tag name="IGUANATEXSIZE" val="24"/>
  <p:tag name="IGUANATEXCURSOR" val="1747"/>
  <p:tag name="TRANSPARENCY" val="True"/>
  <p:tag name="FILENAME" val=""/>
  <p:tag name="INPUTTYPE" val="0"/>
  <p:tag name="LATEXENGINEID" val="0"/>
  <p:tag name="TEMPFOLDER" val="c:\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578.9276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EE[\mu(G_{\text{C-L}})] \]&#10;&#10;\end{document}"/>
  <p:tag name="IGUANATEXSIZE" val="24"/>
  <p:tag name="IGUANATEXCURSOR" val="1755"/>
  <p:tag name="TRANSPARENCY" val="True"/>
  <p:tag name="FILENAME" val=""/>
  <p:tag name="INPUTTYPE" val="0"/>
  <p:tag name="LATEXENGINEID" val="0"/>
  <p:tag name="TEMPFOLDER" val="c:\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.7131"/>
  <p:tag name="ORIGINALWIDTH" val="1157.105"/>
  <p:tag name="OUTPUTDPI" val="1200"/>
  <p:tag name="LATEXADDIN" val="\documentclass{article}&#10;\usepackage{amsmath}&#10;\pagestyle{empty}&#10;\begin{document}&#10;&#10;\[\small \mu(G) = \sum_{(u,v) \in E} g(u,v) \]&#10;&#10;\end{document}"/>
  <p:tag name="IGUANATEXSIZE" val="24"/>
  <p:tag name="IGUANATEXCURSOR" val="89"/>
  <p:tag name="TRANSPARENCY" val="True"/>
  <p:tag name="FILENAME" val=""/>
  <p:tag name="INPUTTYPE" val="0"/>
  <p:tag name="LATEXENGINEID" val="0"/>
  <p:tag name="TEMPFOLDER" val="c:\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440.1949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mu(G_{\text{conf}})\]&#10;&#10;\end{document}"/>
  <p:tag name="IGUANATEXSIZE" val="24"/>
  <p:tag name="IGUANATEXCURSOR" val="1755"/>
  <p:tag name="TRANSPARENCY" val="True"/>
  <p:tag name="FILENAME" val=""/>
  <p:tag name="INPUTTYPE" val="0"/>
  <p:tag name="LATEXENGINEID" val="0"/>
  <p:tag name="TEMPFOLDER" val="c:\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440.1949"/>
  <p:tag name="OUTPUTDPI" val="1200"/>
  <p:tag name="LATEXADDIN" val="\documentclass{article}&#10;\pagestyle{empty}&#10;\usepackage{amsmath, amssymb, amsfonts}&#10;\usepackage{amsthm}&#10;&#10;\usepackage{booktabs}&#10;\usepackage[usenames,dvipsnames]{xcolor}&#10;\usepackage{pifont}&#10;\usepackage{multirow}&#10;\usepackage{amssymb}&#10;\usepackage{xspace}&#10;\usepackage{url}&#10;\usepackage{tabularx}&#10;\usepackage{mathtools}&#10;\usepackage{enumitem}&#10;&#10;%--To limit the size of \left \right brackets--&#10;\delimitershortfall=10pt&#10;\delimiterfactor=750&#10;&#10;\usepackage{subfig}&#10;\usepackage{caption}&#10;&#10;\newcommand{\given}{\,\vert\,}&#10;\newcommand{\bP}{{\bf P}}&#10;\newcommand{\bQ}{{\bf Q}}&#10;\newcommand{\bA}{{\bf A}}&#10;\newcommand{\bD}{{\bf D}}&#10;\newcommand{\bI}{{\bf I}}&#10;\newcommand{\bZ}{{\bf Z}}&#10;&#10;&#10;\newcommand{\cU}{\mathcal{U}}&#10;\newcommand{\cE}{\mathcal{E}}&#10;\newcommand{\cD}{\mathcal{D}}&#10;\newcommand{\cG}{\mathcal{G}}&#10;\newcommand{\cF}{\mathcal{F}}&#10;\newcommand{\cS}{\mathcal{S}}&#10;\newcommand{\csn}{{S_n}}&#10;\newcommand{\cH}{\mathcal{H}}&#10;\newcommand{\cN}{\mathcal{N}}&#10;\newcommand{\EE}{\mathbb{E}}&#10;\newcommand{\PP}{\mathbb{P}}&#10;&#10;\newcommand{\method}{POWL\xspace}&#10;\newcommand{\methoddescription}{(POsterior from craWLs)\xspace}&#10;&#10;\newcommand{\bpi}{{\boldsymbol \pi}}&#10;%\newcommand{\bpi}{\pi}&#10;\newcommand{\cL}{\mathcal{L}}&#10;\newcommand{\MSE}{\mbox{MSE}}&#10;\newcommand{\BFSV}{\mbox{BFSV}}&#10;\newcommand{\BFSE}{\mbox{BFSE}}&#10;\newcommand{\NMSE}{\mbox{\textnormal{NMSE}} }&#10;\newcommand{\CNMSE}{\mbox{\textnormal{CNMSE}} }&#10;\newcommand{\diag}{\mbox{\bf diag}}&#10;\newcommand{\vol}{\mbox{\textnormal{vol}}}&#10;\newcommand{\indeg}{\mbox{\textnormal{indeg}}}&#10;\newcommand{\outdeg}{\mbox{\textnormal{outdeg}}}&#10;&#10;\newcommand{\eat}[1]{}&#10;\newcommand{\mydot}{.}&#10;\newcommand{\cmark}{\ding{51}}&#10;\newcommand{\xmark}{-}&#10;\newcommand{\bone}{\boldsymbol{1}}&#10;\DeclareMathOperator*{\argmax}{arg\,max}&#10;&#10;\begin{document}&#10;&#10;\[\mu(G_{\text{conf}})\]&#10;&#10;\end{document}"/>
  <p:tag name="IGUANATEXSIZE" val="24"/>
  <p:tag name="IGUANATEXCURSOR" val="1755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50.2437"/>
  <p:tag name="OUTPUTDPI" val="1200"/>
  <p:tag name="LATEXADDIN" val="\documentclass{article}&#10;\usepackage{amsmath}&#10;\pagestyle{empty}&#10;\begin{document}&#10;&#10;$\frac{1}{6}$&#10;&#10;&#10;\end{document}"/>
  <p:tag name="IGUANATEXSIZE" val="22"/>
  <p:tag name="IGUANATEXCURSOR" val="92"/>
  <p:tag name="TRANSPARENCY" val="True"/>
  <p:tag name="FILENAME" val=""/>
  <p:tag name="INPUTTYPE" val="0"/>
  <p:tag name="LATEXENGINEID" val="0"/>
  <p:tag name="TEMPFOLDER" val="c:\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OUTPUTDPI" val="1200"/>
  <p:tag name="LATEXADDIN" val="\documentclass{article}&#10;%AMS packages---------------&#10;\usepackage{amsmath}&#10;\usepackage{amssymb}&#10;\usepackage{amsfonts}&#10;\usepackage{amsthm}&#10;\pagestyle{empty}&#10;\newcommand{\EE}{ \mathbb{E} }&#10;\newcommand{\PP}{ \mathbb{P} }&#10;\newcommand{\Ii}{ \mathbf{1} }&#10;\newcommand{\bpsi}{\mathbb{\psi}}&#10;%-----------------------------------&#10;\def\bM{{\bf M}}&#10;\def\bA{{\bf A}}&#10;\def\bX{{\bf X}}&#10;\def\bD{{\bf D}}&#10;\def\bu{{\bf u}}&#10;\def\bvv{{\bf v}}&#10;\def\bI{{\bf I}}&#10;\def\eps{\varepsilon}&#10;\def\lb{\lambda}&#10;\def\bb{{\bf b}}&#10;\def\br{{\bf r}}&#10;\def\bR{{\bf R}}&#10;\def\bP{{\bf P}}&#10;\def\bbf{{\bf f}}&#10;\def \bpsi{{\bf \psi}}&#10;\def\bone{{\bf 1}}&#10;\def \bzero{{\bf 0}}&#10;\def\CN{{\cal N}}&#10;\def\nno{{\nonumber}}&#10;\def\be{\begin{equation}}&#10;\def\ee{\end{equation}}&#10;\def\bea{\begin{eqnarray}}&#10;\def\eea{\end{eqnarray}}&#10;\usepackage{xcolor}&#10;\begin{document}&#10;$\color{white}S_4$&#10;\end{document}"/>
  <p:tag name="IGUANATEXSIZE" val="32"/>
  <p:tag name="IGUANATEXCURSOR" val="819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50.2437"/>
  <p:tag name="OUTPUTDPI" val="1200"/>
  <p:tag name="LATEXADDIN" val="\documentclass{article}&#10;\usepackage{amsmath}&#10;\pagestyle{empty}&#10;\begin{document}&#10;&#10;$\frac{1}{6}$&#10;&#10;&#10;\end{document}"/>
  <p:tag name="IGUANATEXSIZE" val="22"/>
  <p:tag name="IGUANATEXCURSOR" val="92"/>
  <p:tag name="TRANSPARENCY" val="True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50.2437"/>
  <p:tag name="OUTPUTDPI" val="1200"/>
  <p:tag name="LATEXADDIN" val="\documentclass{article}&#10;\usepackage{amsmath}&#10;\pagestyle{empty}&#10;\begin{document}&#10;&#10;$\frac{1}{6}$&#10;&#10;&#10;\end{document}"/>
  <p:tag name="IGUANATEXSIZE" val="22"/>
  <p:tag name="IGUANATEXCURSOR" val="92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50.2437"/>
  <p:tag name="OUTPUTDPI" val="1200"/>
  <p:tag name="LATEXADDIN" val="\documentclass{article}&#10;\usepackage{amsmath}&#10;\pagestyle{empty}&#10;\begin{document}&#10;&#10;$\frac{1}{6}$&#10;&#10;&#10;\end{document}"/>
  <p:tag name="IGUANATEXSIZE" val="22"/>
  <p:tag name="IGUANATEXCURSOR" val="92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.7131"/>
  <p:tag name="ORIGINALWIDTH" val="1157.105"/>
  <p:tag name="OUTPUTDPI" val="1200"/>
  <p:tag name="LATEXADDIN" val="\documentclass{article}&#10;\usepackage{amsmath}&#10;\pagestyle{empty}&#10;\begin{document}&#10;&#10;\[ \mu(G) = \sum_{(u,v) \in E} g(u,v) \]&#10;&#10;\end{document}"/>
  <p:tag name="IGUANATEXSIZE" val="24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for project post-mortem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>
    <a:spDef>
      <a:spPr>
        <a:noFill/>
        <a:ln w="34925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 anchor="ctr" anchorCtr="0">
        <a:noAutofit/>
      </a:bodyPr>
      <a:lstStyle>
        <a:defPPr marL="342900" indent="-342900">
          <a:spcBef>
            <a:spcPts val="600"/>
          </a:spcBef>
          <a:buClr>
            <a:schemeClr val="accent1">
              <a:lumMod val="75000"/>
            </a:schemeClr>
          </a:buClr>
          <a:buFont typeface="Wingdings" panose="05000000000000000000" pitchFamily="2" charset="2"/>
          <a:buChar char="§"/>
          <a:defRPr sz="2400" dirty="0" smtClean="0">
            <a:solidFill>
              <a:schemeClr val="tx2">
                <a:lumMod val="75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for project post-mortem" id="{42F01CCD-FDAC-4DB9-99AB-456DC36F8B8C}" vid="{1808E04F-CF50-4371-A088-91C77318EA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Microsoft Office PowerPoint</Application>
  <PresentationFormat>Widescreen</PresentationFormat>
  <Paragraphs>319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Cambria</vt:lpstr>
      <vt:lpstr>Cambria Math</vt:lpstr>
      <vt:lpstr>Wingdings</vt:lpstr>
      <vt:lpstr>Presentation for project post-mortem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2016-06-16T23:04:05Z</dcterms:created>
  <dcterms:modified xsi:type="dcterms:W3CDTF">2016-06-16T23:27:16Z</dcterms:modified>
</cp:coreProperties>
</file>